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3"/>
  </p:notesMasterIdLst>
  <p:sldIdLst>
    <p:sldId id="256" r:id="rId3"/>
    <p:sldId id="258" r:id="rId4"/>
    <p:sldId id="260" r:id="rId5"/>
    <p:sldId id="268" r:id="rId6"/>
    <p:sldId id="261" r:id="rId7"/>
    <p:sldId id="262" r:id="rId8"/>
    <p:sldId id="266" r:id="rId9"/>
    <p:sldId id="267" r:id="rId10"/>
    <p:sldId id="264" r:id="rId11"/>
    <p:sldId id="269" r:id="rId12"/>
    <p:sldId id="270" r:id="rId13"/>
    <p:sldId id="271" r:id="rId14"/>
    <p:sldId id="272"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Lst>
  <p:sldSz cx="9144000" cy="6858000" type="screen4x3"/>
  <p:notesSz cx="6858000" cy="9144000"/>
  <p:defaultTextStyle>
    <a:defPPr>
      <a:defRPr lang="en-US"/>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6141" autoAdjust="0"/>
  </p:normalViewPr>
  <p:slideViewPr>
    <p:cSldViewPr>
      <p:cViewPr varScale="1">
        <p:scale>
          <a:sx n="103" d="100"/>
          <a:sy n="103" d="100"/>
        </p:scale>
        <p:origin x="-564" y="-96"/>
      </p:cViewPr>
      <p:guideLst>
        <p:guide orient="horz" pos="2160"/>
        <p:guide pos="2880"/>
      </p:guideLst>
    </p:cSldViewPr>
  </p:slideViewPr>
  <p:outlineViewPr>
    <p:cViewPr>
      <p:scale>
        <a:sx n="33" d="100"/>
        <a:sy n="33" d="100"/>
      </p:scale>
      <p:origin x="72" y="784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kumimoji="0" sz="1200">
                <a:latin typeface="Calibri" pitchFamily="34" charset="0"/>
              </a:defRPr>
            </a:lvl1pPr>
          </a:lstStyle>
          <a:p>
            <a:endParaRPr lang="en-US" altLang="zh-TW"/>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kumimoji="0" sz="1200">
                <a:latin typeface="Calibri" pitchFamily="34" charset="0"/>
              </a:defRPr>
            </a:lvl1pPr>
          </a:lstStyle>
          <a:p>
            <a:fld id="{C70B9100-6FA2-4524-BF6D-95AF79FA6CC3}" type="datetimeFigureOut">
              <a:rPr lang="en-US" altLang="zh-TW"/>
              <a:pPr/>
              <a:t>5/22/2012</a:t>
            </a:fld>
            <a:endParaRPr lang="en-US" altLang="zh-TW"/>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kumimoji="0" sz="1200">
                <a:latin typeface="Calibri" pitchFamily="34" charset="0"/>
              </a:defRPr>
            </a:lvl1pPr>
          </a:lstStyle>
          <a:p>
            <a:endParaRPr lang="en-US" altLang="zh-TW"/>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kumimoji="0" sz="1200">
                <a:latin typeface="Calibri" pitchFamily="34" charset="0"/>
              </a:defRPr>
            </a:lvl1pPr>
          </a:lstStyle>
          <a:p>
            <a:fld id="{012124FA-8122-48FF-9812-D9E36E8935DC}" type="slidenum">
              <a:rPr lang="en-US" altLang="zh-TW"/>
              <a:pPr/>
              <a:t>‹#›</a:t>
            </a:fld>
            <a:endParaRPr lang="en-US" altLang="zh-TW"/>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TW" smtClean="0"/>
          </a:p>
        </p:txBody>
      </p:sp>
      <p:sp>
        <p:nvSpPr>
          <p:cNvPr id="48132" name="Slide Number Placeholder 3"/>
          <p:cNvSpPr>
            <a:spLocks noGrp="1"/>
          </p:cNvSpPr>
          <p:nvPr>
            <p:ph type="sldNum" sz="quarter" idx="5"/>
          </p:nvPr>
        </p:nvSpPr>
        <p:spPr bwMode="auto">
          <a:noFill/>
          <a:ln>
            <a:miter lim="800000"/>
            <a:headEnd/>
            <a:tailEnd/>
          </a:ln>
        </p:spPr>
        <p:txBody>
          <a:bodyPr/>
          <a:lstStyle/>
          <a:p>
            <a:fld id="{7475EC43-BBEB-4970-90C2-04EA14E871C2}" type="slidenum">
              <a:rPr lang="en-US" altLang="zh-TW"/>
              <a:pPr/>
              <a:t>1</a:t>
            </a:fld>
            <a:endParaRPr lang="en-US"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9155"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TW" smtClean="0"/>
              <a:t>NYSE (green) and LSE (light blue) 2009 trade sizes are only 15% of 2000.</a:t>
            </a:r>
            <a:endParaRPr lang="zh-TW" altLang="en-US" smtClean="0"/>
          </a:p>
        </p:txBody>
      </p:sp>
      <p:sp>
        <p:nvSpPr>
          <p:cNvPr id="49156" name="投影片編號版面配置區 3"/>
          <p:cNvSpPr>
            <a:spLocks noGrp="1"/>
          </p:cNvSpPr>
          <p:nvPr>
            <p:ph type="sldNum" sz="quarter" idx="5"/>
          </p:nvPr>
        </p:nvSpPr>
        <p:spPr bwMode="auto">
          <a:noFill/>
          <a:ln>
            <a:miter lim="800000"/>
            <a:headEnd/>
            <a:tailEnd/>
          </a:ln>
        </p:spPr>
        <p:txBody>
          <a:bodyPr/>
          <a:lstStyle/>
          <a:p>
            <a:fld id="{EEB9BBF5-6D8C-4C2F-A5DE-1628DEC5DBB1}" type="slidenum">
              <a:rPr lang="zh-TW" altLang="en-US"/>
              <a:pPr/>
              <a:t>18</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0179"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TW" smtClean="0"/>
              <a:t>Suggested time distributed to each topic</a:t>
            </a:r>
          </a:p>
          <a:p>
            <a:pPr>
              <a:spcBef>
                <a:spcPct val="0"/>
              </a:spcBef>
            </a:pPr>
            <a:r>
              <a:rPr lang="en-US" altLang="zh-TW" smtClean="0"/>
              <a:t>Algo/market overview 5 min</a:t>
            </a:r>
          </a:p>
          <a:p>
            <a:pPr>
              <a:spcBef>
                <a:spcPct val="0"/>
              </a:spcBef>
            </a:pPr>
            <a:r>
              <a:rPr lang="en-US" altLang="zh-TW" smtClean="0"/>
              <a:t>Impact and flash crash 5 min</a:t>
            </a:r>
          </a:p>
          <a:p>
            <a:pPr>
              <a:spcBef>
                <a:spcPct val="0"/>
              </a:spcBef>
            </a:pPr>
            <a:r>
              <a:rPr lang="en-US" altLang="zh-TW" smtClean="0"/>
              <a:t>Reaction 10 min</a:t>
            </a:r>
          </a:p>
          <a:p>
            <a:pPr>
              <a:spcBef>
                <a:spcPct val="0"/>
              </a:spcBef>
            </a:pPr>
            <a:r>
              <a:rPr lang="en-US" altLang="zh-TW" smtClean="0"/>
              <a:t>Taiwan challenge/opportunity 5 min</a:t>
            </a:r>
          </a:p>
          <a:p>
            <a:pPr>
              <a:spcBef>
                <a:spcPct val="0"/>
              </a:spcBef>
            </a:pPr>
            <a:r>
              <a:rPr lang="en-US" altLang="zh-TW" smtClean="0"/>
              <a:t>Conclusion 5 min</a:t>
            </a:r>
            <a:endParaRPr lang="zh-TW" altLang="en-US" smtClean="0"/>
          </a:p>
        </p:txBody>
      </p:sp>
      <p:sp>
        <p:nvSpPr>
          <p:cNvPr id="50180" name="投影片編號版面配置區 3"/>
          <p:cNvSpPr>
            <a:spLocks noGrp="1"/>
          </p:cNvSpPr>
          <p:nvPr>
            <p:ph type="sldNum" sz="quarter" idx="5"/>
          </p:nvPr>
        </p:nvSpPr>
        <p:spPr bwMode="auto">
          <a:noFill/>
          <a:ln>
            <a:miter lim="800000"/>
            <a:headEnd/>
            <a:tailEnd/>
          </a:ln>
        </p:spPr>
        <p:txBody>
          <a:bodyPr/>
          <a:lstStyle/>
          <a:p>
            <a:fld id="{AE2CD0C6-E0B2-409A-81D1-67570A2FF34E}" type="slidenum">
              <a:rPr lang="zh-TW" altLang="en-US"/>
              <a:pPr/>
              <a:t>22</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1203"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51204" name="投影片編號版面配置區 3"/>
          <p:cNvSpPr>
            <a:spLocks noGrp="1"/>
          </p:cNvSpPr>
          <p:nvPr>
            <p:ph type="sldNum" sz="quarter" idx="5"/>
          </p:nvPr>
        </p:nvSpPr>
        <p:spPr bwMode="auto">
          <a:noFill/>
          <a:ln>
            <a:miter lim="800000"/>
            <a:headEnd/>
            <a:tailEnd/>
          </a:ln>
        </p:spPr>
        <p:txBody>
          <a:bodyPr/>
          <a:lstStyle/>
          <a:p>
            <a:fld id="{D74D237F-E0F1-42FD-B9EB-9C9BA49BA843}" type="slidenum">
              <a:rPr lang="zh-TW" altLang="en-US"/>
              <a:pPr/>
              <a:t>24</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2227"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TW" smtClean="0"/>
              <a:t>Suggested time distributed to each topic</a:t>
            </a:r>
          </a:p>
          <a:p>
            <a:pPr>
              <a:spcBef>
                <a:spcPct val="0"/>
              </a:spcBef>
            </a:pPr>
            <a:r>
              <a:rPr lang="en-US" altLang="zh-TW" smtClean="0"/>
              <a:t>Algo/market overview 5 min</a:t>
            </a:r>
          </a:p>
          <a:p>
            <a:pPr>
              <a:spcBef>
                <a:spcPct val="0"/>
              </a:spcBef>
            </a:pPr>
            <a:r>
              <a:rPr lang="en-US" altLang="zh-TW" smtClean="0"/>
              <a:t>Impact and flash crash 5 min</a:t>
            </a:r>
          </a:p>
          <a:p>
            <a:pPr>
              <a:spcBef>
                <a:spcPct val="0"/>
              </a:spcBef>
            </a:pPr>
            <a:r>
              <a:rPr lang="en-US" altLang="zh-TW" smtClean="0"/>
              <a:t>Reaction 10 min</a:t>
            </a:r>
          </a:p>
          <a:p>
            <a:pPr>
              <a:spcBef>
                <a:spcPct val="0"/>
              </a:spcBef>
            </a:pPr>
            <a:r>
              <a:rPr lang="en-US" altLang="zh-TW" smtClean="0"/>
              <a:t>Taiwan challenge/opportunity 5 min</a:t>
            </a:r>
          </a:p>
          <a:p>
            <a:pPr>
              <a:spcBef>
                <a:spcPct val="0"/>
              </a:spcBef>
            </a:pPr>
            <a:r>
              <a:rPr lang="en-US" altLang="zh-TW" smtClean="0"/>
              <a:t>Conclusion 5 min</a:t>
            </a:r>
            <a:endParaRPr lang="zh-TW" altLang="en-US" smtClean="0"/>
          </a:p>
        </p:txBody>
      </p:sp>
      <p:sp>
        <p:nvSpPr>
          <p:cNvPr id="52228" name="投影片編號版面配置區 3"/>
          <p:cNvSpPr>
            <a:spLocks noGrp="1"/>
          </p:cNvSpPr>
          <p:nvPr>
            <p:ph type="sldNum" sz="quarter" idx="5"/>
          </p:nvPr>
        </p:nvSpPr>
        <p:spPr bwMode="auto">
          <a:noFill/>
          <a:ln>
            <a:miter lim="800000"/>
            <a:headEnd/>
            <a:tailEnd/>
          </a:ln>
        </p:spPr>
        <p:txBody>
          <a:bodyPr/>
          <a:lstStyle/>
          <a:p>
            <a:fld id="{773CF9F5-F931-43AA-A6E6-5DD3A4DAC8E4}" type="slidenum">
              <a:rPr lang="zh-TW" altLang="en-US"/>
              <a:pPr/>
              <a:t>31</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2"/>
          <p:cNvGrpSpPr>
            <a:grpSpLocks/>
          </p:cNvGrpSpPr>
          <p:nvPr userDrawn="1"/>
        </p:nvGrpSpPr>
        <p:grpSpPr bwMode="auto">
          <a:xfrm>
            <a:off x="0" y="0"/>
            <a:ext cx="9144000" cy="6858000"/>
            <a:chOff x="0" y="0"/>
            <a:chExt cx="9144000" cy="6858000"/>
          </a:xfrm>
        </p:grpSpPr>
        <p:sp>
          <p:nvSpPr>
            <p:cNvPr id="5" name="Rectangle 7"/>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zh-TW">
                <a:solidFill>
                  <a:srgbClr val="FFFFFF"/>
                </a:solidFill>
                <a:latin typeface="Arial" charset="0"/>
                <a:cs typeface="Arial" charset="0"/>
              </a:endParaRPr>
            </a:p>
          </p:txBody>
        </p:sp>
        <p:sp>
          <p:nvSpPr>
            <p:cNvPr id="6" name="Rectangle 14"/>
            <p:cNvSpPr/>
            <p:nvPr userDrawn="1"/>
          </p:nvSpPr>
          <p:spPr>
            <a:xfrm>
              <a:off x="0" y="0"/>
              <a:ext cx="9144000" cy="6858000"/>
            </a:xfrm>
            <a:prstGeom prst="rect">
              <a:avLst/>
            </a:prstGeom>
            <a:gradFill>
              <a:gsLst>
                <a:gs pos="0">
                  <a:schemeClr val="accent1">
                    <a:lumMod val="20000"/>
                    <a:lumOff val="80000"/>
                    <a:alpha val="18000"/>
                  </a:schemeClr>
                </a:gs>
                <a:gs pos="58000">
                  <a:schemeClr val="tx1"/>
                </a:gs>
                <a:gs pos="65000">
                  <a:schemeClr val="tx1"/>
                </a:gs>
                <a:gs pos="32000">
                  <a:schemeClr val="tx1"/>
                </a:gs>
                <a:gs pos="100000">
                  <a:schemeClr val="accent1">
                    <a:lumMod val="20000"/>
                    <a:lumOff val="80000"/>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zh-TW">
                <a:solidFill>
                  <a:srgbClr val="FFFFFF"/>
                </a:solidFill>
                <a:latin typeface="Arial" charset="0"/>
                <a:cs typeface="Arial" charset="0"/>
              </a:endParaRPr>
            </a:p>
          </p:txBody>
        </p:sp>
        <p:pic>
          <p:nvPicPr>
            <p:cNvPr id="7" name="Picture 11" descr="PPP_SHIGH_TLE_Circuit_Wave2.png"/>
            <p:cNvPicPr>
              <a:picLocks noChangeAspect="1"/>
            </p:cNvPicPr>
            <p:nvPr userDrawn="1"/>
          </p:nvPicPr>
          <p:blipFill>
            <a:blip r:embed="rId2" cstate="print">
              <a:duotone>
                <a:schemeClr val="accent1">
                  <a:shade val="45000"/>
                  <a:satMod val="135000"/>
                </a:schemeClr>
                <a:prstClr val="white"/>
              </a:duotone>
            </a:blip>
            <a:stretch>
              <a:fillRect/>
            </a:stretch>
          </p:blipFill>
          <p:spPr>
            <a:xfrm>
              <a:off x="0" y="0"/>
              <a:ext cx="9143999" cy="6858000"/>
            </a:xfrm>
            <a:prstGeom prst="rect">
              <a:avLst/>
            </a:prstGeom>
            <a:noFill/>
            <a:ln>
              <a:noFill/>
            </a:ln>
          </p:spPr>
        </p:pic>
        <p:sp>
          <p:nvSpPr>
            <p:cNvPr id="8" name="Rectangle 15"/>
            <p:cNvSpPr/>
            <p:nvPr userDrawn="1"/>
          </p:nvSpPr>
          <p:spPr>
            <a:xfrm>
              <a:off x="0" y="0"/>
              <a:ext cx="9144000" cy="6858000"/>
            </a:xfrm>
            <a:prstGeom prst="rect">
              <a:avLst/>
            </a:prstGeom>
            <a:gradFill>
              <a:gsLst>
                <a:gs pos="0">
                  <a:schemeClr val="accent1">
                    <a:lumMod val="20000"/>
                    <a:lumOff val="80000"/>
                    <a:alpha val="18000"/>
                  </a:schemeClr>
                </a:gs>
                <a:gs pos="58000">
                  <a:schemeClr val="tx1">
                    <a:alpha val="50000"/>
                  </a:schemeClr>
                </a:gs>
                <a:gs pos="65000">
                  <a:schemeClr val="tx1">
                    <a:alpha val="50000"/>
                  </a:schemeClr>
                </a:gs>
                <a:gs pos="32000">
                  <a:schemeClr val="tx1">
                    <a:alpha val="50000"/>
                  </a:schemeClr>
                </a:gs>
                <a:gs pos="100000">
                  <a:schemeClr val="accent1">
                    <a:lumMod val="20000"/>
                    <a:lumOff val="80000"/>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zh-TW">
                <a:solidFill>
                  <a:srgbClr val="FFFFFF"/>
                </a:solidFill>
                <a:latin typeface="Arial" charset="0"/>
                <a:cs typeface="Arial" charset="0"/>
              </a:endParaRPr>
            </a:p>
          </p:txBody>
        </p:sp>
        <p:pic>
          <p:nvPicPr>
            <p:cNvPr id="9" name="Picture 10" descr="PPP_SHIGH_TLE_Circuit_Wave.png"/>
            <p:cNvPicPr>
              <a:picLocks noChangeAspect="1"/>
            </p:cNvPicPr>
            <p:nvPr userDrawn="1"/>
          </p:nvPicPr>
          <p:blipFill>
            <a:blip r:embed="rId3" cstate="print">
              <a:duotone>
                <a:prstClr val="black"/>
                <a:schemeClr val="accent1">
                  <a:tint val="45000"/>
                  <a:satMod val="400000"/>
                </a:schemeClr>
              </a:duotone>
            </a:blip>
            <a:stretch>
              <a:fillRect/>
            </a:stretch>
          </p:blipFill>
          <p:spPr>
            <a:xfrm>
              <a:off x="0" y="0"/>
              <a:ext cx="9143999" cy="6858000"/>
            </a:xfrm>
            <a:prstGeom prst="rect">
              <a:avLst/>
            </a:prstGeom>
            <a:noFill/>
            <a:ln>
              <a:noFill/>
            </a:ln>
          </p:spPr>
        </p:pic>
        <p:pic>
          <p:nvPicPr>
            <p:cNvPr id="10" name="Picture 6" descr="PPP_SHIGH_TLE_Circuit_Wave.png"/>
            <p:cNvPicPr>
              <a:picLocks noChangeAspect="1"/>
            </p:cNvPicPr>
            <p:nvPr userDrawn="1"/>
          </p:nvPicPr>
          <p:blipFill>
            <a:blip r:embed="rId3" cstate="print">
              <a:duotone>
                <a:schemeClr val="accent1">
                  <a:shade val="45000"/>
                  <a:satMod val="135000"/>
                </a:schemeClr>
                <a:prstClr val="white"/>
              </a:duotone>
              <a:lum contrast="40000"/>
            </a:blip>
            <a:stretch>
              <a:fillRect/>
            </a:stretch>
          </p:blipFill>
          <p:spPr>
            <a:xfrm>
              <a:off x="0" y="0"/>
              <a:ext cx="9143999" cy="6858000"/>
            </a:xfrm>
            <a:prstGeom prst="rect">
              <a:avLst/>
            </a:prstGeom>
            <a:noFill/>
            <a:ln>
              <a:noFill/>
            </a:ln>
          </p:spPr>
        </p:pic>
      </p:grpSp>
      <p:sp>
        <p:nvSpPr>
          <p:cNvPr id="2" name="Title 1"/>
          <p:cNvSpPr>
            <a:spLocks noGrp="1"/>
          </p:cNvSpPr>
          <p:nvPr>
            <p:ph type="ctrTitle"/>
          </p:nvPr>
        </p:nvSpPr>
        <p:spPr>
          <a:xfrm>
            <a:off x="533400" y="2130425"/>
            <a:ext cx="8077200" cy="1470025"/>
          </a:xfrm>
        </p:spPr>
        <p:txBody>
          <a:bodyPr/>
          <a:lstStyle>
            <a:lvl1pPr>
              <a:defRPr b="1">
                <a:solidFill>
                  <a:schemeClr val="bg1"/>
                </a:solidFill>
                <a:effectLst>
                  <a:reflection blurRad="6350" stA="55000" endA="300" endPos="45500" dir="5400000" sy="-100000" algn="bl" rotWithShape="0"/>
                </a:effectLst>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657600"/>
            <a:ext cx="6400800" cy="838200"/>
          </a:xfrm>
        </p:spPr>
        <p:txBody>
          <a:bodyPr anchor="ct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1" name="Date Placeholder 3"/>
          <p:cNvSpPr>
            <a:spLocks noGrp="1"/>
          </p:cNvSpPr>
          <p:nvPr>
            <p:ph type="dt" sz="half" idx="10"/>
          </p:nvPr>
        </p:nvSpPr>
        <p:spPr/>
        <p:txBody>
          <a:bodyPr/>
          <a:lstStyle>
            <a:lvl1pPr>
              <a:defRPr/>
            </a:lvl1pPr>
          </a:lstStyle>
          <a:p>
            <a:fld id="{1BE8D184-1003-4821-89DB-D134D274A6A6}" type="datetimeFigureOut">
              <a:rPr lang="en-US" altLang="zh-TW"/>
              <a:pPr/>
              <a:t>5/22/2012</a:t>
            </a:fld>
            <a:endParaRPr lang="en-US" altLang="zh-TW"/>
          </a:p>
        </p:txBody>
      </p:sp>
      <p:sp>
        <p:nvSpPr>
          <p:cNvPr id="12" name="Footer Placeholder 4"/>
          <p:cNvSpPr>
            <a:spLocks noGrp="1"/>
          </p:cNvSpPr>
          <p:nvPr>
            <p:ph type="ftr" sz="quarter" idx="11"/>
          </p:nvPr>
        </p:nvSpPr>
        <p:spPr/>
        <p:txBody>
          <a:bodyPr/>
          <a:lstStyle>
            <a:lvl1pPr>
              <a:defRPr/>
            </a:lvl1pPr>
          </a:lstStyle>
          <a:p>
            <a:endParaRPr lang="en-US" altLang="zh-TW"/>
          </a:p>
        </p:txBody>
      </p:sp>
      <p:sp>
        <p:nvSpPr>
          <p:cNvPr id="13" name="Slide Number Placeholder 5"/>
          <p:cNvSpPr>
            <a:spLocks noGrp="1"/>
          </p:cNvSpPr>
          <p:nvPr>
            <p:ph type="sldNum" sz="quarter" idx="12"/>
          </p:nvPr>
        </p:nvSpPr>
        <p:spPr/>
        <p:txBody>
          <a:bodyPr/>
          <a:lstStyle>
            <a:lvl1pPr>
              <a:defRPr/>
            </a:lvl1pPr>
          </a:lstStyle>
          <a:p>
            <a:fld id="{654AD6BA-42CE-42A4-8D2A-D0D6F1922F20}" type="slidenum">
              <a:rPr lang="en-US" altLang="zh-TW"/>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88B2255-F3FE-4668-A85C-AAEAE5FF25A2}" type="datetimeFigureOut">
              <a:rPr lang="en-US" altLang="zh-TW"/>
              <a:pPr/>
              <a:t>5/22/2012</a:t>
            </a:fld>
            <a:endParaRPr lang="en-US" altLang="zh-TW"/>
          </a:p>
        </p:txBody>
      </p:sp>
      <p:sp>
        <p:nvSpPr>
          <p:cNvPr id="6" name="Footer Placeholder 4"/>
          <p:cNvSpPr>
            <a:spLocks noGrp="1"/>
          </p:cNvSpPr>
          <p:nvPr>
            <p:ph type="ftr" sz="quarter" idx="11"/>
          </p:nvPr>
        </p:nvSpPr>
        <p:spPr/>
        <p:txBody>
          <a:bodyPr/>
          <a:lstStyle>
            <a:lvl1pPr>
              <a:defRPr/>
            </a:lvl1pPr>
          </a:lstStyle>
          <a:p>
            <a:endParaRPr lang="en-US" altLang="zh-TW"/>
          </a:p>
        </p:txBody>
      </p:sp>
      <p:sp>
        <p:nvSpPr>
          <p:cNvPr id="7" name="Slide Number Placeholder 5"/>
          <p:cNvSpPr>
            <a:spLocks noGrp="1"/>
          </p:cNvSpPr>
          <p:nvPr>
            <p:ph type="sldNum" sz="quarter" idx="12"/>
          </p:nvPr>
        </p:nvSpPr>
        <p:spPr/>
        <p:txBody>
          <a:bodyPr/>
          <a:lstStyle>
            <a:lvl1pPr>
              <a:defRPr/>
            </a:lvl1pPr>
          </a:lstStyle>
          <a:p>
            <a:fld id="{CD9B7DC4-AAE0-4DA3-9D3D-6A1A57D57D22}" type="slidenum">
              <a:rPr lang="en-US" altLang="zh-TW"/>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B28D0F4-8FCF-4614-A641-A42D6D31CC8B}" type="datetimeFigureOut">
              <a:rPr lang="en-US" altLang="zh-TW"/>
              <a:pPr/>
              <a:t>5/22/2012</a:t>
            </a:fld>
            <a:endParaRPr lang="en-US" altLang="zh-TW"/>
          </a:p>
        </p:txBody>
      </p:sp>
      <p:sp>
        <p:nvSpPr>
          <p:cNvPr id="6" name="Footer Placeholder 4"/>
          <p:cNvSpPr>
            <a:spLocks noGrp="1"/>
          </p:cNvSpPr>
          <p:nvPr>
            <p:ph type="ftr" sz="quarter" idx="11"/>
          </p:nvPr>
        </p:nvSpPr>
        <p:spPr/>
        <p:txBody>
          <a:bodyPr/>
          <a:lstStyle>
            <a:lvl1pPr>
              <a:defRPr/>
            </a:lvl1pPr>
          </a:lstStyle>
          <a:p>
            <a:endParaRPr lang="en-US" altLang="zh-TW"/>
          </a:p>
        </p:txBody>
      </p:sp>
      <p:sp>
        <p:nvSpPr>
          <p:cNvPr id="7" name="Slide Number Placeholder 5"/>
          <p:cNvSpPr>
            <a:spLocks noGrp="1"/>
          </p:cNvSpPr>
          <p:nvPr>
            <p:ph type="sldNum" sz="quarter" idx="12"/>
          </p:nvPr>
        </p:nvSpPr>
        <p:spPr/>
        <p:txBody>
          <a:bodyPr/>
          <a:lstStyle>
            <a:lvl1pPr>
              <a:defRPr/>
            </a:lvl1pPr>
          </a:lstStyle>
          <a:p>
            <a:fld id="{6BE80E55-D94C-4E1A-AA7E-5DEC008DF195}" type="slidenum">
              <a:rPr lang="en-US" altLang="zh-TW"/>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04D4D0E-C803-4E85-92D4-BEE2E8182B1D}" type="datetimeFigureOut">
              <a:rPr lang="en-US" altLang="zh-TW"/>
              <a:pPr/>
              <a:t>5/22/2012</a:t>
            </a:fld>
            <a:endParaRPr lang="en-US" altLang="zh-TW"/>
          </a:p>
        </p:txBody>
      </p:sp>
      <p:sp>
        <p:nvSpPr>
          <p:cNvPr id="5" name="Footer Placeholder 4"/>
          <p:cNvSpPr>
            <a:spLocks noGrp="1"/>
          </p:cNvSpPr>
          <p:nvPr>
            <p:ph type="ftr" sz="quarter" idx="11"/>
          </p:nvPr>
        </p:nvSpPr>
        <p:spPr/>
        <p:txBody>
          <a:bodyPr/>
          <a:lstStyle>
            <a:lvl1pPr>
              <a:defRPr/>
            </a:lvl1pPr>
          </a:lstStyle>
          <a:p>
            <a:endParaRPr lang="en-US" altLang="zh-TW"/>
          </a:p>
        </p:txBody>
      </p:sp>
      <p:sp>
        <p:nvSpPr>
          <p:cNvPr id="6" name="Slide Number Placeholder 5"/>
          <p:cNvSpPr>
            <a:spLocks noGrp="1"/>
          </p:cNvSpPr>
          <p:nvPr>
            <p:ph type="sldNum" sz="quarter" idx="12"/>
          </p:nvPr>
        </p:nvSpPr>
        <p:spPr/>
        <p:txBody>
          <a:bodyPr/>
          <a:lstStyle>
            <a:lvl1pPr>
              <a:defRPr/>
            </a:lvl1pPr>
          </a:lstStyle>
          <a:p>
            <a:fld id="{F52A5CEE-14D9-441D-9B20-ECFB3C00F30A}" type="slidenum">
              <a:rPr lang="en-US" altLang="zh-TW"/>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62622D3-D470-4358-8D02-E750DD5A1946}" type="datetimeFigureOut">
              <a:rPr lang="en-US" altLang="zh-TW"/>
              <a:pPr/>
              <a:t>5/22/2012</a:t>
            </a:fld>
            <a:endParaRPr lang="en-US" altLang="zh-TW"/>
          </a:p>
        </p:txBody>
      </p:sp>
      <p:sp>
        <p:nvSpPr>
          <p:cNvPr id="5" name="Footer Placeholder 4"/>
          <p:cNvSpPr>
            <a:spLocks noGrp="1"/>
          </p:cNvSpPr>
          <p:nvPr>
            <p:ph type="ftr" sz="quarter" idx="11"/>
          </p:nvPr>
        </p:nvSpPr>
        <p:spPr/>
        <p:txBody>
          <a:bodyPr/>
          <a:lstStyle>
            <a:lvl1pPr>
              <a:defRPr/>
            </a:lvl1pPr>
          </a:lstStyle>
          <a:p>
            <a:endParaRPr lang="en-US" altLang="zh-TW"/>
          </a:p>
        </p:txBody>
      </p:sp>
      <p:sp>
        <p:nvSpPr>
          <p:cNvPr id="6" name="Slide Number Placeholder 5"/>
          <p:cNvSpPr>
            <a:spLocks noGrp="1"/>
          </p:cNvSpPr>
          <p:nvPr>
            <p:ph type="sldNum" sz="quarter" idx="12"/>
          </p:nvPr>
        </p:nvSpPr>
        <p:spPr/>
        <p:txBody>
          <a:bodyPr/>
          <a:lstStyle>
            <a:lvl1pPr>
              <a:defRPr/>
            </a:lvl1pPr>
          </a:lstStyle>
          <a:p>
            <a:fld id="{5DBA7EB5-4692-4596-AED0-4B63A51909C0}" type="slidenum">
              <a:rPr lang="en-US" altLang="zh-TW"/>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14"/>
          <p:cNvGrpSpPr>
            <a:grpSpLocks/>
          </p:cNvGrpSpPr>
          <p:nvPr userDrawn="1"/>
        </p:nvGrpSpPr>
        <p:grpSpPr bwMode="auto">
          <a:xfrm>
            <a:off x="0" y="0"/>
            <a:ext cx="9144000" cy="6858000"/>
            <a:chOff x="0" y="0"/>
            <a:chExt cx="9144000" cy="6858000"/>
          </a:xfrm>
        </p:grpSpPr>
        <p:sp>
          <p:nvSpPr>
            <p:cNvPr id="5" name="Rectangle 6"/>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zh-TW">
                <a:solidFill>
                  <a:srgbClr val="FFFFFF"/>
                </a:solidFill>
              </a:endParaRPr>
            </a:p>
          </p:txBody>
        </p:sp>
        <p:sp>
          <p:nvSpPr>
            <p:cNvPr id="6" name="Rectangle 13"/>
            <p:cNvSpPr/>
            <p:nvPr userDrawn="1"/>
          </p:nvSpPr>
          <p:spPr>
            <a:xfrm>
              <a:off x="0" y="1371600"/>
              <a:ext cx="9144000" cy="5486400"/>
            </a:xfrm>
            <a:prstGeom prst="rect">
              <a:avLst/>
            </a:prstGeom>
            <a:gradFill flip="none" rotWithShape="1">
              <a:gsLst>
                <a:gs pos="100000">
                  <a:schemeClr val="accent1">
                    <a:lumMod val="20000"/>
                    <a:lumOff val="80000"/>
                    <a:alpha val="18000"/>
                  </a:schemeClr>
                </a:gs>
                <a:gs pos="0">
                  <a:schemeClr val="tx1"/>
                </a:gs>
                <a:gs pos="0">
                  <a:schemeClr val="tx1"/>
                </a:gs>
                <a:gs pos="0">
                  <a:schemeClr val="tx1"/>
                </a:gs>
                <a:gs pos="94000">
                  <a:schemeClr val="accent1">
                    <a:lumMod val="20000"/>
                    <a:lumOff val="8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zh-TW">
                <a:solidFill>
                  <a:srgbClr val="FFFFFF"/>
                </a:solidFill>
                <a:latin typeface="Arial" charset="0"/>
                <a:cs typeface="Arial" charset="0"/>
              </a:endParaRPr>
            </a:p>
          </p:txBody>
        </p:sp>
        <p:pic>
          <p:nvPicPr>
            <p:cNvPr id="7" name="Picture 10" descr="PPP_SHIGH_TXT_Circuit_Wave.png"/>
            <p:cNvPicPr>
              <a:picLocks noChangeAspect="1"/>
            </p:cNvPicPr>
            <p:nvPr userDrawn="1"/>
          </p:nvPicPr>
          <p:blipFill>
            <a:blip r:embed="rId2" cstate="print"/>
            <a:srcRect/>
            <a:stretch>
              <a:fillRect/>
            </a:stretch>
          </p:blipFill>
          <p:spPr bwMode="auto">
            <a:xfrm>
              <a:off x="0" y="0"/>
              <a:ext cx="9143999" cy="6858000"/>
            </a:xfrm>
            <a:prstGeom prst="rect">
              <a:avLst/>
            </a:prstGeom>
            <a:noFill/>
            <a:ln w="9525">
              <a:noFill/>
              <a:miter lim="800000"/>
              <a:headEnd/>
              <a:tailEnd/>
            </a:ln>
          </p:spPr>
        </p:pic>
      </p:grpSp>
      <p:sp>
        <p:nvSpPr>
          <p:cNvPr id="2" name="Title 1"/>
          <p:cNvSpPr>
            <a:spLocks noGrp="1"/>
          </p:cNvSpPr>
          <p:nvPr>
            <p:ph type="title"/>
          </p:nvPr>
        </p:nvSpPr>
        <p:spPr/>
        <p:txBody>
          <a:bodyPr/>
          <a:lstStyle>
            <a:lvl1pPr>
              <a:defRPr b="1">
                <a:effectLst>
                  <a:reflection blurRad="6350" stA="55000" endA="300" endPos="45500" dir="5400000" sy="-100000" algn="bl" rotWithShape="0"/>
                </a:effectLs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10"/>
          </p:nvPr>
        </p:nvSpPr>
        <p:spPr/>
        <p:txBody>
          <a:bodyPr/>
          <a:lstStyle>
            <a:lvl1pPr>
              <a:defRPr/>
            </a:lvl1pPr>
          </a:lstStyle>
          <a:p>
            <a:fld id="{8B647FB7-AA56-4FD7-A286-0261DB850E8A}" type="datetimeFigureOut">
              <a:rPr lang="en-US" altLang="zh-TW"/>
              <a:pPr/>
              <a:t>5/22/2012</a:t>
            </a:fld>
            <a:endParaRPr lang="en-US" altLang="zh-TW"/>
          </a:p>
        </p:txBody>
      </p:sp>
      <p:sp>
        <p:nvSpPr>
          <p:cNvPr id="9" name="Footer Placeholder 4"/>
          <p:cNvSpPr>
            <a:spLocks noGrp="1"/>
          </p:cNvSpPr>
          <p:nvPr>
            <p:ph type="ftr" sz="quarter" idx="11"/>
          </p:nvPr>
        </p:nvSpPr>
        <p:spPr/>
        <p:txBody>
          <a:bodyPr/>
          <a:lstStyle>
            <a:lvl1pPr>
              <a:defRPr/>
            </a:lvl1pPr>
          </a:lstStyle>
          <a:p>
            <a:endParaRPr lang="en-US" altLang="zh-TW"/>
          </a:p>
        </p:txBody>
      </p:sp>
      <p:sp>
        <p:nvSpPr>
          <p:cNvPr id="10" name="Slide Number Placeholder 5"/>
          <p:cNvSpPr>
            <a:spLocks noGrp="1"/>
          </p:cNvSpPr>
          <p:nvPr>
            <p:ph type="sldNum" sz="quarter" idx="12"/>
          </p:nvPr>
        </p:nvSpPr>
        <p:spPr/>
        <p:txBody>
          <a:bodyPr/>
          <a:lstStyle>
            <a:lvl1pPr>
              <a:defRPr/>
            </a:lvl1pPr>
          </a:lstStyle>
          <a:p>
            <a:fld id="{CF1B51E4-8D7B-4C40-834A-57E429DAD562}" type="slidenum">
              <a:rPr lang="en-US" altLang="zh-TW"/>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4" name="Group 14"/>
          <p:cNvGrpSpPr>
            <a:grpSpLocks/>
          </p:cNvGrpSpPr>
          <p:nvPr userDrawn="1"/>
        </p:nvGrpSpPr>
        <p:grpSpPr bwMode="auto">
          <a:xfrm>
            <a:off x="0" y="0"/>
            <a:ext cx="9144000" cy="6858000"/>
            <a:chOff x="0" y="0"/>
            <a:chExt cx="9144000" cy="6858000"/>
          </a:xfrm>
        </p:grpSpPr>
        <p:sp>
          <p:nvSpPr>
            <p:cNvPr id="5" name="Rectangle 6"/>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zh-TW">
                <a:solidFill>
                  <a:srgbClr val="FFFFFF"/>
                </a:solidFill>
              </a:endParaRPr>
            </a:p>
          </p:txBody>
        </p:sp>
        <p:sp>
          <p:nvSpPr>
            <p:cNvPr id="6" name="Rectangle 13"/>
            <p:cNvSpPr/>
            <p:nvPr userDrawn="1"/>
          </p:nvSpPr>
          <p:spPr>
            <a:xfrm>
              <a:off x="0" y="1371600"/>
              <a:ext cx="9144000" cy="5486400"/>
            </a:xfrm>
            <a:prstGeom prst="rect">
              <a:avLst/>
            </a:prstGeom>
            <a:gradFill flip="none" rotWithShape="1">
              <a:gsLst>
                <a:gs pos="100000">
                  <a:schemeClr val="accent1">
                    <a:lumMod val="20000"/>
                    <a:lumOff val="80000"/>
                    <a:alpha val="18000"/>
                  </a:schemeClr>
                </a:gs>
                <a:gs pos="0">
                  <a:schemeClr val="tx1"/>
                </a:gs>
                <a:gs pos="0">
                  <a:schemeClr val="tx1"/>
                </a:gs>
                <a:gs pos="0">
                  <a:schemeClr val="tx1"/>
                </a:gs>
                <a:gs pos="94000">
                  <a:schemeClr val="accent1">
                    <a:lumMod val="20000"/>
                    <a:lumOff val="8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zh-TW">
                <a:solidFill>
                  <a:srgbClr val="FFFFFF"/>
                </a:solidFill>
                <a:latin typeface="Arial" charset="0"/>
                <a:cs typeface="Arial" charset="0"/>
              </a:endParaRPr>
            </a:p>
          </p:txBody>
        </p:sp>
        <p:pic>
          <p:nvPicPr>
            <p:cNvPr id="7" name="Picture 10" descr="PPP_SHIGH_TXT_Circuit_Wave.png"/>
            <p:cNvPicPr>
              <a:picLocks noChangeAspect="1"/>
            </p:cNvPicPr>
            <p:nvPr userDrawn="1"/>
          </p:nvPicPr>
          <p:blipFill>
            <a:blip r:embed="rId2" cstate="print"/>
            <a:srcRect/>
            <a:stretch>
              <a:fillRect/>
            </a:stretch>
          </p:blipFill>
          <p:spPr bwMode="auto">
            <a:xfrm>
              <a:off x="0" y="0"/>
              <a:ext cx="9143999" cy="6858000"/>
            </a:xfrm>
            <a:prstGeom prst="rect">
              <a:avLst/>
            </a:prstGeom>
            <a:noFill/>
            <a:ln w="9525">
              <a:noFill/>
              <a:miter lim="800000"/>
              <a:headEnd/>
              <a:tailEnd/>
            </a:ln>
          </p:spPr>
        </p:pic>
      </p:grpSp>
      <p:sp>
        <p:nvSpPr>
          <p:cNvPr id="8" name="Rectangle 11"/>
          <p:cNvSpPr/>
          <p:nvPr userDrawn="1"/>
        </p:nvSpPr>
        <p:spPr>
          <a:xfrm>
            <a:off x="0" y="1447800"/>
            <a:ext cx="9144000" cy="5410200"/>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zh-TW">
              <a:solidFill>
                <a:srgbClr val="FFFFFF"/>
              </a:solidFill>
            </a:endParaRPr>
          </a:p>
        </p:txBody>
      </p:sp>
      <p:sp>
        <p:nvSpPr>
          <p:cNvPr id="2" name="Title 1"/>
          <p:cNvSpPr>
            <a:spLocks noGrp="1"/>
          </p:cNvSpPr>
          <p:nvPr>
            <p:ph type="title"/>
          </p:nvPr>
        </p:nvSpPr>
        <p:spPr/>
        <p:txBody>
          <a:bodyPr/>
          <a:lstStyle>
            <a:lvl1pPr>
              <a:defRPr b="1">
                <a:effectLst>
                  <a:reflection blurRad="6350" stA="55000" endA="300" endPos="45500" dir="5400000" sy="-100000" algn="bl" rotWithShape="0"/>
                </a:effectLs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10"/>
          </p:nvPr>
        </p:nvSpPr>
        <p:spPr/>
        <p:txBody>
          <a:bodyPr/>
          <a:lstStyle>
            <a:lvl1pPr>
              <a:defRPr/>
            </a:lvl1pPr>
          </a:lstStyle>
          <a:p>
            <a:fld id="{7714E961-B364-47CD-B716-54680FD5225B}" type="datetimeFigureOut">
              <a:rPr lang="en-US" altLang="zh-TW"/>
              <a:pPr/>
              <a:t>5/22/2012</a:t>
            </a:fld>
            <a:endParaRPr lang="en-US" altLang="zh-TW"/>
          </a:p>
        </p:txBody>
      </p:sp>
      <p:sp>
        <p:nvSpPr>
          <p:cNvPr id="10" name="Footer Placeholder 4"/>
          <p:cNvSpPr>
            <a:spLocks noGrp="1"/>
          </p:cNvSpPr>
          <p:nvPr>
            <p:ph type="ftr" sz="quarter" idx="11"/>
          </p:nvPr>
        </p:nvSpPr>
        <p:spPr/>
        <p:txBody>
          <a:bodyPr/>
          <a:lstStyle>
            <a:lvl1pPr>
              <a:defRPr/>
            </a:lvl1pPr>
          </a:lstStyle>
          <a:p>
            <a:endParaRPr lang="en-US" altLang="zh-TW"/>
          </a:p>
        </p:txBody>
      </p:sp>
      <p:sp>
        <p:nvSpPr>
          <p:cNvPr id="11" name="Slide Number Placeholder 5"/>
          <p:cNvSpPr>
            <a:spLocks noGrp="1"/>
          </p:cNvSpPr>
          <p:nvPr>
            <p:ph type="sldNum" sz="quarter" idx="12"/>
          </p:nvPr>
        </p:nvSpPr>
        <p:spPr/>
        <p:txBody>
          <a:bodyPr/>
          <a:lstStyle>
            <a:lvl1pPr>
              <a:defRPr/>
            </a:lvl1pPr>
          </a:lstStyle>
          <a:p>
            <a:fld id="{81710009-DECF-4F75-9479-0310E91E5D56}" type="slidenum">
              <a:rPr lang="en-US" altLang="zh-TW"/>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pSp>
        <p:nvGrpSpPr>
          <p:cNvPr id="4" name="Group 14"/>
          <p:cNvGrpSpPr>
            <a:grpSpLocks/>
          </p:cNvGrpSpPr>
          <p:nvPr userDrawn="1"/>
        </p:nvGrpSpPr>
        <p:grpSpPr bwMode="auto">
          <a:xfrm>
            <a:off x="0" y="0"/>
            <a:ext cx="9144000" cy="6858000"/>
            <a:chOff x="0" y="0"/>
            <a:chExt cx="9144000" cy="6858000"/>
          </a:xfrm>
        </p:grpSpPr>
        <p:sp>
          <p:nvSpPr>
            <p:cNvPr id="5" name="Rectangle 6"/>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zh-TW">
                <a:solidFill>
                  <a:srgbClr val="FFFFFF"/>
                </a:solidFill>
              </a:endParaRPr>
            </a:p>
          </p:txBody>
        </p:sp>
        <p:sp>
          <p:nvSpPr>
            <p:cNvPr id="6" name="Rectangle 13"/>
            <p:cNvSpPr/>
            <p:nvPr userDrawn="1"/>
          </p:nvSpPr>
          <p:spPr>
            <a:xfrm>
              <a:off x="0" y="1371600"/>
              <a:ext cx="9144000" cy="5486400"/>
            </a:xfrm>
            <a:prstGeom prst="rect">
              <a:avLst/>
            </a:prstGeom>
            <a:gradFill flip="none" rotWithShape="1">
              <a:gsLst>
                <a:gs pos="100000">
                  <a:schemeClr val="accent1">
                    <a:lumMod val="20000"/>
                    <a:lumOff val="80000"/>
                    <a:alpha val="18000"/>
                  </a:schemeClr>
                </a:gs>
                <a:gs pos="0">
                  <a:schemeClr val="tx1"/>
                </a:gs>
                <a:gs pos="0">
                  <a:schemeClr val="tx1"/>
                </a:gs>
                <a:gs pos="0">
                  <a:schemeClr val="tx1"/>
                </a:gs>
                <a:gs pos="94000">
                  <a:schemeClr val="accent1">
                    <a:lumMod val="20000"/>
                    <a:lumOff val="8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zh-TW">
                <a:solidFill>
                  <a:srgbClr val="FFFFFF"/>
                </a:solidFill>
                <a:latin typeface="Arial" charset="0"/>
                <a:cs typeface="Arial" charset="0"/>
              </a:endParaRPr>
            </a:p>
          </p:txBody>
        </p:sp>
        <p:pic>
          <p:nvPicPr>
            <p:cNvPr id="7" name="Picture 10" descr="PPP_SHIGH_TXT_Circuit_Wave.png"/>
            <p:cNvPicPr>
              <a:picLocks noChangeAspect="1"/>
            </p:cNvPicPr>
            <p:nvPr userDrawn="1"/>
          </p:nvPicPr>
          <p:blipFill>
            <a:blip r:embed="rId2" cstate="print"/>
            <a:srcRect/>
            <a:stretch>
              <a:fillRect/>
            </a:stretch>
          </p:blipFill>
          <p:spPr bwMode="auto">
            <a:xfrm>
              <a:off x="0" y="0"/>
              <a:ext cx="9143999" cy="6858000"/>
            </a:xfrm>
            <a:prstGeom prst="rect">
              <a:avLst/>
            </a:prstGeom>
            <a:noFill/>
            <a:ln w="9525">
              <a:noFill/>
              <a:miter lim="800000"/>
              <a:headEnd/>
              <a:tailEnd/>
            </a:ln>
          </p:spPr>
        </p:pic>
      </p:grpSp>
      <p:sp>
        <p:nvSpPr>
          <p:cNvPr id="8" name="Rectangle 11"/>
          <p:cNvSpPr/>
          <p:nvPr userDrawn="1"/>
        </p:nvSpPr>
        <p:spPr>
          <a:xfrm>
            <a:off x="0" y="1447800"/>
            <a:ext cx="9144000" cy="541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zh-TW">
              <a:solidFill>
                <a:srgbClr val="FFFFFF"/>
              </a:solidFill>
            </a:endParaRPr>
          </a:p>
        </p:txBody>
      </p:sp>
      <p:sp>
        <p:nvSpPr>
          <p:cNvPr id="2" name="Title 1"/>
          <p:cNvSpPr>
            <a:spLocks noGrp="1"/>
          </p:cNvSpPr>
          <p:nvPr>
            <p:ph type="title"/>
          </p:nvPr>
        </p:nvSpPr>
        <p:spPr/>
        <p:txBody>
          <a:bodyPr/>
          <a:lstStyle>
            <a:lvl1pPr>
              <a:defRPr b="1">
                <a:effectLst>
                  <a:reflection blurRad="6350" stA="55000" endA="300" endPos="45500" dir="5400000" sy="-100000" algn="bl" rotWithShape="0"/>
                </a:effectLs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10"/>
          </p:nvPr>
        </p:nvSpPr>
        <p:spPr/>
        <p:txBody>
          <a:bodyPr/>
          <a:lstStyle>
            <a:lvl1pPr>
              <a:defRPr/>
            </a:lvl1pPr>
          </a:lstStyle>
          <a:p>
            <a:fld id="{0DD1B3F5-7BF5-4048-9964-6D4B07D89897}" type="datetimeFigureOut">
              <a:rPr lang="en-US" altLang="zh-TW"/>
              <a:pPr/>
              <a:t>5/22/2012</a:t>
            </a:fld>
            <a:endParaRPr lang="en-US" altLang="zh-TW"/>
          </a:p>
        </p:txBody>
      </p:sp>
      <p:sp>
        <p:nvSpPr>
          <p:cNvPr id="10" name="Footer Placeholder 4"/>
          <p:cNvSpPr>
            <a:spLocks noGrp="1"/>
          </p:cNvSpPr>
          <p:nvPr>
            <p:ph type="ftr" sz="quarter" idx="11"/>
          </p:nvPr>
        </p:nvSpPr>
        <p:spPr/>
        <p:txBody>
          <a:bodyPr/>
          <a:lstStyle>
            <a:lvl1pPr>
              <a:defRPr/>
            </a:lvl1pPr>
          </a:lstStyle>
          <a:p>
            <a:endParaRPr lang="en-US" altLang="zh-TW"/>
          </a:p>
        </p:txBody>
      </p:sp>
      <p:sp>
        <p:nvSpPr>
          <p:cNvPr id="11" name="Slide Number Placeholder 5"/>
          <p:cNvSpPr>
            <a:spLocks noGrp="1"/>
          </p:cNvSpPr>
          <p:nvPr>
            <p:ph type="sldNum" sz="quarter" idx="12"/>
          </p:nvPr>
        </p:nvSpPr>
        <p:spPr/>
        <p:txBody>
          <a:bodyPr/>
          <a:lstStyle>
            <a:lvl1pPr>
              <a:defRPr/>
            </a:lvl1pPr>
          </a:lstStyle>
          <a:p>
            <a:fld id="{E0D70348-8A16-44B5-BDC0-0A08E3CC7B39}" type="slidenum">
              <a:rPr lang="en-US" altLang="zh-TW"/>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A753BD7-8980-4688-93F3-A54429B8ABBD}" type="datetimeFigureOut">
              <a:rPr lang="en-US" altLang="zh-TW"/>
              <a:pPr/>
              <a:t>5/22/2012</a:t>
            </a:fld>
            <a:endParaRPr lang="en-US" altLang="zh-TW"/>
          </a:p>
        </p:txBody>
      </p:sp>
      <p:sp>
        <p:nvSpPr>
          <p:cNvPr id="5" name="Footer Placeholder 4"/>
          <p:cNvSpPr>
            <a:spLocks noGrp="1"/>
          </p:cNvSpPr>
          <p:nvPr>
            <p:ph type="ftr" sz="quarter" idx="11"/>
          </p:nvPr>
        </p:nvSpPr>
        <p:spPr/>
        <p:txBody>
          <a:bodyPr/>
          <a:lstStyle>
            <a:lvl1pPr>
              <a:defRPr/>
            </a:lvl1pPr>
          </a:lstStyle>
          <a:p>
            <a:endParaRPr lang="en-US" altLang="zh-TW"/>
          </a:p>
        </p:txBody>
      </p:sp>
      <p:sp>
        <p:nvSpPr>
          <p:cNvPr id="6" name="Slide Number Placeholder 5"/>
          <p:cNvSpPr>
            <a:spLocks noGrp="1"/>
          </p:cNvSpPr>
          <p:nvPr>
            <p:ph type="sldNum" sz="quarter" idx="12"/>
          </p:nvPr>
        </p:nvSpPr>
        <p:spPr/>
        <p:txBody>
          <a:bodyPr/>
          <a:lstStyle>
            <a:lvl1pPr>
              <a:defRPr/>
            </a:lvl1pPr>
          </a:lstStyle>
          <a:p>
            <a:fld id="{D3BE0450-A814-4962-8A6B-5471EC272947}" type="slidenum">
              <a:rPr lang="en-US" altLang="zh-TW"/>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B2F18D66-4E3B-4A19-8191-12D5D96C062B}" type="datetimeFigureOut">
              <a:rPr lang="en-US" altLang="zh-TW"/>
              <a:pPr/>
              <a:t>5/22/2012</a:t>
            </a:fld>
            <a:endParaRPr lang="en-US" altLang="zh-TW"/>
          </a:p>
        </p:txBody>
      </p:sp>
      <p:sp>
        <p:nvSpPr>
          <p:cNvPr id="6" name="Footer Placeholder 4"/>
          <p:cNvSpPr>
            <a:spLocks noGrp="1"/>
          </p:cNvSpPr>
          <p:nvPr>
            <p:ph type="ftr" sz="quarter" idx="11"/>
          </p:nvPr>
        </p:nvSpPr>
        <p:spPr/>
        <p:txBody>
          <a:bodyPr/>
          <a:lstStyle>
            <a:lvl1pPr>
              <a:defRPr/>
            </a:lvl1pPr>
          </a:lstStyle>
          <a:p>
            <a:endParaRPr lang="en-US" altLang="zh-TW"/>
          </a:p>
        </p:txBody>
      </p:sp>
      <p:sp>
        <p:nvSpPr>
          <p:cNvPr id="7" name="Slide Number Placeholder 5"/>
          <p:cNvSpPr>
            <a:spLocks noGrp="1"/>
          </p:cNvSpPr>
          <p:nvPr>
            <p:ph type="sldNum" sz="quarter" idx="12"/>
          </p:nvPr>
        </p:nvSpPr>
        <p:spPr/>
        <p:txBody>
          <a:bodyPr/>
          <a:lstStyle>
            <a:lvl1pPr>
              <a:defRPr/>
            </a:lvl1pPr>
          </a:lstStyle>
          <a:p>
            <a:fld id="{169C56D3-A08B-4A1D-A864-A7B63E859725}" type="slidenum">
              <a:rPr lang="en-US" altLang="zh-TW"/>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796FB17F-6FC5-40C2-AA71-3E764F90FE51}" type="datetimeFigureOut">
              <a:rPr lang="en-US" altLang="zh-TW"/>
              <a:pPr/>
              <a:t>5/22/2012</a:t>
            </a:fld>
            <a:endParaRPr lang="en-US" altLang="zh-TW"/>
          </a:p>
        </p:txBody>
      </p:sp>
      <p:sp>
        <p:nvSpPr>
          <p:cNvPr id="8" name="Footer Placeholder 4"/>
          <p:cNvSpPr>
            <a:spLocks noGrp="1"/>
          </p:cNvSpPr>
          <p:nvPr>
            <p:ph type="ftr" sz="quarter" idx="11"/>
          </p:nvPr>
        </p:nvSpPr>
        <p:spPr/>
        <p:txBody>
          <a:bodyPr/>
          <a:lstStyle>
            <a:lvl1pPr>
              <a:defRPr/>
            </a:lvl1pPr>
          </a:lstStyle>
          <a:p>
            <a:endParaRPr lang="en-US" altLang="zh-TW"/>
          </a:p>
        </p:txBody>
      </p:sp>
      <p:sp>
        <p:nvSpPr>
          <p:cNvPr id="9" name="Slide Number Placeholder 5"/>
          <p:cNvSpPr>
            <a:spLocks noGrp="1"/>
          </p:cNvSpPr>
          <p:nvPr>
            <p:ph type="sldNum" sz="quarter" idx="12"/>
          </p:nvPr>
        </p:nvSpPr>
        <p:spPr/>
        <p:txBody>
          <a:bodyPr/>
          <a:lstStyle>
            <a:lvl1pPr>
              <a:defRPr/>
            </a:lvl1pPr>
          </a:lstStyle>
          <a:p>
            <a:fld id="{C4BDED2E-4EB1-4063-9A1E-5CE65665ECB9}" type="slidenum">
              <a:rPr lang="en-US" altLang="zh-TW"/>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0F197CF-9446-4FDA-9B38-B02F136B2D67}" type="datetimeFigureOut">
              <a:rPr lang="en-US" altLang="zh-TW"/>
              <a:pPr/>
              <a:t>5/22/2012</a:t>
            </a:fld>
            <a:endParaRPr lang="en-US" altLang="zh-TW"/>
          </a:p>
        </p:txBody>
      </p:sp>
      <p:sp>
        <p:nvSpPr>
          <p:cNvPr id="4" name="Footer Placeholder 4"/>
          <p:cNvSpPr>
            <a:spLocks noGrp="1"/>
          </p:cNvSpPr>
          <p:nvPr>
            <p:ph type="ftr" sz="quarter" idx="11"/>
          </p:nvPr>
        </p:nvSpPr>
        <p:spPr/>
        <p:txBody>
          <a:bodyPr/>
          <a:lstStyle>
            <a:lvl1pPr>
              <a:defRPr/>
            </a:lvl1pPr>
          </a:lstStyle>
          <a:p>
            <a:endParaRPr lang="en-US" altLang="zh-TW"/>
          </a:p>
        </p:txBody>
      </p:sp>
      <p:sp>
        <p:nvSpPr>
          <p:cNvPr id="5" name="Slide Number Placeholder 5"/>
          <p:cNvSpPr>
            <a:spLocks noGrp="1"/>
          </p:cNvSpPr>
          <p:nvPr>
            <p:ph type="sldNum" sz="quarter" idx="12"/>
          </p:nvPr>
        </p:nvSpPr>
        <p:spPr/>
        <p:txBody>
          <a:bodyPr/>
          <a:lstStyle>
            <a:lvl1pPr>
              <a:defRPr/>
            </a:lvl1pPr>
          </a:lstStyle>
          <a:p>
            <a:fld id="{45082CBC-05EC-41FF-B8A5-17771555F4D2}" type="slidenum">
              <a:rPr lang="en-US" altLang="zh-TW"/>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99BB7EB-ECC6-4482-9E2F-EAB36A597F4E}" type="datetimeFigureOut">
              <a:rPr lang="en-US" altLang="zh-TW"/>
              <a:pPr/>
              <a:t>5/22/2012</a:t>
            </a:fld>
            <a:endParaRPr lang="en-US" altLang="zh-TW"/>
          </a:p>
        </p:txBody>
      </p:sp>
      <p:sp>
        <p:nvSpPr>
          <p:cNvPr id="3" name="Footer Placeholder 4"/>
          <p:cNvSpPr>
            <a:spLocks noGrp="1"/>
          </p:cNvSpPr>
          <p:nvPr>
            <p:ph type="ftr" sz="quarter" idx="11"/>
          </p:nvPr>
        </p:nvSpPr>
        <p:spPr/>
        <p:txBody>
          <a:bodyPr/>
          <a:lstStyle>
            <a:lvl1pPr>
              <a:defRPr/>
            </a:lvl1pPr>
          </a:lstStyle>
          <a:p>
            <a:endParaRPr lang="en-US" altLang="zh-TW"/>
          </a:p>
        </p:txBody>
      </p:sp>
      <p:sp>
        <p:nvSpPr>
          <p:cNvPr id="4" name="Slide Number Placeholder 5"/>
          <p:cNvSpPr>
            <a:spLocks noGrp="1"/>
          </p:cNvSpPr>
          <p:nvPr>
            <p:ph type="sldNum" sz="quarter" idx="12"/>
          </p:nvPr>
        </p:nvSpPr>
        <p:spPr/>
        <p:txBody>
          <a:bodyPr/>
          <a:lstStyle>
            <a:lvl1pPr>
              <a:defRPr/>
            </a:lvl1pPr>
          </a:lstStyle>
          <a:p>
            <a:fld id="{548014F7-60E9-4C24-A632-65DB055548FB}" type="slidenum">
              <a:rPr lang="en-US" altLang="zh-TW"/>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kumimoji="0" sz="1200">
                <a:solidFill>
                  <a:schemeClr val="bg1"/>
                </a:solidFill>
                <a:cs typeface="Arial" charset="0"/>
              </a:defRPr>
            </a:lvl1pPr>
          </a:lstStyle>
          <a:p>
            <a:fld id="{B2584267-F038-4E39-9658-A9844CFD9A30}" type="datetimeFigureOut">
              <a:rPr lang="en-US" altLang="zh-TW"/>
              <a:pPr/>
              <a:t>5/22/2012</a:t>
            </a:fld>
            <a:endParaRPr lang="en-US" altLang="zh-TW"/>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kumimoji="0" sz="1200">
                <a:solidFill>
                  <a:schemeClr val="bg1"/>
                </a:solidFill>
                <a:cs typeface="Arial" charset="0"/>
              </a:defRPr>
            </a:lvl1pPr>
          </a:lstStyle>
          <a:p>
            <a:endParaRPr lang="en-US" altLang="zh-TW"/>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kumimoji="0" sz="1200">
                <a:solidFill>
                  <a:schemeClr val="bg1"/>
                </a:solidFill>
                <a:cs typeface="Arial" charset="0"/>
              </a:defRPr>
            </a:lvl1pPr>
          </a:lstStyle>
          <a:p>
            <a:fld id="{D4CE49DB-88C4-467C-8653-B0BD4ACB50FF}"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fontAlgn="base">
        <a:spcBef>
          <a:spcPct val="0"/>
        </a:spcBef>
        <a:spcAft>
          <a:spcPct val="0"/>
        </a:spcAft>
        <a:defRPr sz="4400" kern="1200">
          <a:solidFill>
            <a:schemeClr val="bg1"/>
          </a:solidFill>
          <a:latin typeface="Arial" pitchFamily="34" charset="0"/>
          <a:ea typeface="+mj-ea"/>
          <a:cs typeface="Arial" pitchFamily="34" charset="0"/>
        </a:defRPr>
      </a:lvl1pPr>
      <a:lvl2pPr algn="ctr" rtl="0" fontAlgn="base">
        <a:spcBef>
          <a:spcPct val="0"/>
        </a:spcBef>
        <a:spcAft>
          <a:spcPct val="0"/>
        </a:spcAft>
        <a:defRPr sz="4400">
          <a:solidFill>
            <a:schemeClr val="bg1"/>
          </a:solidFill>
          <a:latin typeface="Arial" charset="0"/>
          <a:cs typeface="Arial" charset="0"/>
        </a:defRPr>
      </a:lvl2pPr>
      <a:lvl3pPr algn="ctr" rtl="0" fontAlgn="base">
        <a:spcBef>
          <a:spcPct val="0"/>
        </a:spcBef>
        <a:spcAft>
          <a:spcPct val="0"/>
        </a:spcAft>
        <a:defRPr sz="4400">
          <a:solidFill>
            <a:schemeClr val="bg1"/>
          </a:solidFill>
          <a:latin typeface="Arial" charset="0"/>
          <a:cs typeface="Arial" charset="0"/>
        </a:defRPr>
      </a:lvl3pPr>
      <a:lvl4pPr algn="ctr" rtl="0" fontAlgn="base">
        <a:spcBef>
          <a:spcPct val="0"/>
        </a:spcBef>
        <a:spcAft>
          <a:spcPct val="0"/>
        </a:spcAft>
        <a:defRPr sz="4400">
          <a:solidFill>
            <a:schemeClr val="bg1"/>
          </a:solidFill>
          <a:latin typeface="Arial" charset="0"/>
          <a:cs typeface="Arial" charset="0"/>
        </a:defRPr>
      </a:lvl4pPr>
      <a:lvl5pPr algn="ctr" rtl="0" fontAlgn="base">
        <a:spcBef>
          <a:spcPct val="0"/>
        </a:spcBef>
        <a:spcAft>
          <a:spcPct val="0"/>
        </a:spcAft>
        <a:defRPr sz="4400">
          <a:solidFill>
            <a:schemeClr val="bg1"/>
          </a:solidFill>
          <a:latin typeface="Arial" charset="0"/>
          <a:cs typeface="Arial" charset="0"/>
        </a:defRPr>
      </a:lvl5pPr>
      <a:lvl6pPr marL="457200" algn="ctr" rtl="0" fontAlgn="base">
        <a:spcBef>
          <a:spcPct val="0"/>
        </a:spcBef>
        <a:spcAft>
          <a:spcPct val="0"/>
        </a:spcAft>
        <a:defRPr sz="4400">
          <a:solidFill>
            <a:schemeClr val="bg1"/>
          </a:solidFill>
          <a:latin typeface="Arial" charset="0"/>
          <a:cs typeface="Arial" charset="0"/>
        </a:defRPr>
      </a:lvl6pPr>
      <a:lvl7pPr marL="914400" algn="ctr" rtl="0" fontAlgn="base">
        <a:spcBef>
          <a:spcPct val="0"/>
        </a:spcBef>
        <a:spcAft>
          <a:spcPct val="0"/>
        </a:spcAft>
        <a:defRPr sz="4400">
          <a:solidFill>
            <a:schemeClr val="bg1"/>
          </a:solidFill>
          <a:latin typeface="Arial" charset="0"/>
          <a:cs typeface="Arial" charset="0"/>
        </a:defRPr>
      </a:lvl7pPr>
      <a:lvl8pPr marL="1371600" algn="ctr" rtl="0" fontAlgn="base">
        <a:spcBef>
          <a:spcPct val="0"/>
        </a:spcBef>
        <a:spcAft>
          <a:spcPct val="0"/>
        </a:spcAft>
        <a:defRPr sz="4400">
          <a:solidFill>
            <a:schemeClr val="bg1"/>
          </a:solidFill>
          <a:latin typeface="Arial" charset="0"/>
          <a:cs typeface="Arial" charset="0"/>
        </a:defRPr>
      </a:lvl8pPr>
      <a:lvl9pPr marL="1828800" algn="ctr" rtl="0" fontAlgn="base">
        <a:spcBef>
          <a:spcPct val="0"/>
        </a:spcBef>
        <a:spcAft>
          <a:spcPct val="0"/>
        </a:spcAft>
        <a:defRPr sz="4400">
          <a:solidFill>
            <a:schemeClr val="bg1"/>
          </a:solidFill>
          <a:latin typeface="Arial" charset="0"/>
          <a:cs typeface="Arial" charset="0"/>
        </a:defRPr>
      </a:lvl9pPr>
    </p:titleStyle>
    <p:bodyStyle>
      <a:lvl1pPr marL="342900" indent="-342900" algn="l" rtl="0" fontAlgn="base">
        <a:spcBef>
          <a:spcPct val="20000"/>
        </a:spcBef>
        <a:spcAft>
          <a:spcPct val="0"/>
        </a:spcAft>
        <a:buFont typeface="Arial" charset="0"/>
        <a:buChar char="•"/>
        <a:defRPr sz="3200" kern="1200">
          <a:solidFill>
            <a:schemeClr val="bg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800" kern="1200">
          <a:solidFill>
            <a:schemeClr val="bg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2400" kern="1200">
          <a:solidFill>
            <a:schemeClr val="bg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sz="2000" kern="1200">
          <a:solidFill>
            <a:schemeClr val="bg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en.wikipedia.org/wiki/Security_(finance)"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Microsoft_Office_Excel_97-2003____1.xls"/><Relationship Id="rId2" Type="http://schemas.openxmlformats.org/officeDocument/2006/relationships/slideLayout" Target="../slideLayouts/slideLayout3.xml"/><Relationship Id="rId1" Type="http://schemas.openxmlformats.org/officeDocument/2006/relationships/vmlDrawing" Target="../drawings/vmlDrawing1.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Microsoft_Office_Excel_97-2003____2.xls"/><Relationship Id="rId2" Type="http://schemas.openxmlformats.org/officeDocument/2006/relationships/slideLayout" Target="../slideLayouts/slideLayout3.xml"/><Relationship Id="rId1" Type="http://schemas.openxmlformats.org/officeDocument/2006/relationships/vmlDrawing" Target="../drawings/vmlDrawing2.v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marketdatapeaks.com/"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268760"/>
            <a:ext cx="8077200" cy="2331691"/>
          </a:xfrm>
        </p:spPr>
        <p:txBody>
          <a:bodyPr rtlCol="0">
            <a:normAutofit fontScale="90000"/>
          </a:bodyPr>
          <a:lstStyle/>
          <a:p>
            <a:pPr fontAlgn="auto">
              <a:spcBef>
                <a:spcPts val="1200"/>
              </a:spcBef>
              <a:spcAft>
                <a:spcPts val="1200"/>
              </a:spcAft>
              <a:defRPr/>
            </a:pPr>
            <a:r>
              <a:rPr lang="en-US" altLang="zh-TW"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ALGO TRADE</a:t>
            </a:r>
            <a:r>
              <a:rPr lang="en-US" altLang="zh-TW" dirty="0" smtClean="0"/>
              <a:t/>
            </a:r>
            <a:br>
              <a:rPr lang="en-US" altLang="zh-TW" dirty="0" smtClean="0"/>
            </a:br>
            <a:r>
              <a:rPr lang="en-US" altLang="zh-TW" sz="2200" dirty="0" smtClean="0"/>
              <a:t/>
            </a:r>
            <a:br>
              <a:rPr lang="en-US" altLang="zh-TW" sz="2200" dirty="0" smtClean="0"/>
            </a:br>
            <a:r>
              <a:rPr lang="en-US" altLang="zh-TW" dirty="0" smtClean="0"/>
              <a:t>when rocket scientists found </a:t>
            </a:r>
            <a:br>
              <a:rPr lang="en-US" altLang="zh-TW" dirty="0" smtClean="0"/>
            </a:br>
            <a:r>
              <a:rPr lang="en-US" altLang="zh-TW" dirty="0" smtClean="0"/>
              <a:t>second lives on Wall Street </a:t>
            </a:r>
            <a:endParaRPr lang="en-US" dirty="0">
              <a:latin typeface="Microsoft JhengHei" pitchFamily="34" charset="-120"/>
              <a:ea typeface="Microsoft JhengHei" pitchFamily="34" charset="-120"/>
            </a:endParaRPr>
          </a:p>
        </p:txBody>
      </p:sp>
      <p:sp>
        <p:nvSpPr>
          <p:cNvPr id="3" name="Subtitle 2"/>
          <p:cNvSpPr>
            <a:spLocks noGrp="1"/>
          </p:cNvSpPr>
          <p:nvPr>
            <p:ph type="subTitle" idx="1"/>
          </p:nvPr>
        </p:nvSpPr>
        <p:spPr>
          <a:xfrm>
            <a:off x="1371600" y="3933825"/>
            <a:ext cx="6400800" cy="1439863"/>
          </a:xfrm>
        </p:spPr>
        <p:txBody>
          <a:bodyPr rtlCol="0">
            <a:normAutofit fontScale="92500" lnSpcReduction="20000"/>
          </a:bodyPr>
          <a:lstStyle/>
          <a:p>
            <a:pPr fontAlgn="auto">
              <a:spcAft>
                <a:spcPts val="0"/>
              </a:spcAft>
              <a:buFont typeface="Arial" pitchFamily="34" charset="0"/>
              <a:buNone/>
              <a:defRPr/>
            </a:pPr>
            <a:r>
              <a:rPr lang="en-US" altLang="zh-TW" dirty="0" smtClean="0"/>
              <a:t>Naikuan Huang, PhD</a:t>
            </a:r>
          </a:p>
          <a:p>
            <a:pPr fontAlgn="auto">
              <a:spcAft>
                <a:spcPts val="0"/>
              </a:spcAft>
              <a:buFont typeface="Arial" pitchFamily="34" charset="0"/>
              <a:buNone/>
              <a:defRPr/>
            </a:pPr>
            <a:r>
              <a:rPr lang="en-US" altLang="zh-TW" dirty="0" smtClean="0"/>
              <a:t>SEVP, Taiwan Futures Exchange</a:t>
            </a:r>
          </a:p>
          <a:p>
            <a:pPr fontAlgn="auto">
              <a:spcAft>
                <a:spcPts val="0"/>
              </a:spcAft>
              <a:buFont typeface="Arial" pitchFamily="34" charset="0"/>
              <a:buNone/>
              <a:defRPr/>
            </a:pPr>
            <a:r>
              <a:rPr lang="en-US" altLang="zh-TW" dirty="0" smtClean="0"/>
              <a:t>May 19 2012</a:t>
            </a:r>
            <a:endParaRPr lang="en-US" dirty="0">
              <a:latin typeface="Microsoft JhengHei" pitchFamily="34" charset="-120"/>
              <a:ea typeface="Microsoft JhengHei" pitchFamily="34"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US" altLang="zh-TW" sz="4000" dirty="0" smtClean="0"/>
              <a:t>What is…, Searching for clues</a:t>
            </a:r>
            <a:endParaRPr lang="en-US" sz="3600" dirty="0">
              <a:latin typeface="Microsoft JhengHei" pitchFamily="34" charset="-120"/>
              <a:ea typeface="Microsoft JhengHei" pitchFamily="34" charset="-120"/>
            </a:endParaRPr>
          </a:p>
        </p:txBody>
      </p:sp>
      <p:pic>
        <p:nvPicPr>
          <p:cNvPr id="17411" name="Picture 2"/>
          <p:cNvPicPr>
            <a:picLocks noGrp="1" noChangeAspect="1" noChangeArrowheads="1"/>
          </p:cNvPicPr>
          <p:nvPr>
            <p:ph idx="1"/>
          </p:nvPr>
        </p:nvPicPr>
        <p:blipFill>
          <a:blip r:embed="rId2" cstate="print"/>
          <a:srcRect/>
          <a:stretch>
            <a:fillRect/>
          </a:stretch>
        </p:blipFill>
        <p:spPr>
          <a:xfrm>
            <a:off x="179388" y="1700213"/>
            <a:ext cx="8710612" cy="4249737"/>
          </a:xfrm>
        </p:spPr>
      </p:pic>
      <p:pic>
        <p:nvPicPr>
          <p:cNvPr id="17412" name="Picture 4"/>
          <p:cNvPicPr>
            <a:picLocks noChangeAspect="1" noChangeArrowheads="1"/>
          </p:cNvPicPr>
          <p:nvPr/>
        </p:nvPicPr>
        <p:blipFill>
          <a:blip r:embed="rId3" cstate="print"/>
          <a:srcRect/>
          <a:stretch>
            <a:fillRect/>
          </a:stretch>
        </p:blipFill>
        <p:spPr bwMode="auto">
          <a:xfrm>
            <a:off x="457200" y="6021388"/>
            <a:ext cx="2314575" cy="590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fontAlgn="auto">
              <a:spcAft>
                <a:spcPts val="0"/>
              </a:spcAft>
              <a:defRPr/>
            </a:pPr>
            <a:r>
              <a:rPr lang="en-US" altLang="zh-TW" dirty="0" smtClean="0"/>
              <a:t>Defining </a:t>
            </a:r>
            <a:r>
              <a:rPr lang="en-US" altLang="zh-TW" dirty="0" err="1" smtClean="0"/>
              <a:t>Algo</a:t>
            </a:r>
            <a:endParaRPr lang="zh-TW" altLang="en-US" dirty="0"/>
          </a:p>
        </p:txBody>
      </p:sp>
      <p:sp>
        <p:nvSpPr>
          <p:cNvPr id="3" name="內容版面配置區 2"/>
          <p:cNvSpPr>
            <a:spLocks noGrp="1"/>
          </p:cNvSpPr>
          <p:nvPr>
            <p:ph idx="1"/>
          </p:nvPr>
        </p:nvSpPr>
        <p:spPr/>
        <p:txBody>
          <a:bodyPr rtlCol="0">
            <a:normAutofit fontScale="85000" lnSpcReduction="10000"/>
          </a:bodyPr>
          <a:lstStyle/>
          <a:p>
            <a:pPr fontAlgn="auto">
              <a:spcAft>
                <a:spcPts val="0"/>
              </a:spcAft>
              <a:buFont typeface="Arial" pitchFamily="34" charset="0"/>
              <a:buChar char="•"/>
              <a:defRPr/>
            </a:pPr>
            <a:r>
              <a:rPr lang="en-US" altLang="zh-TW" dirty="0" smtClean="0"/>
              <a:t>Electronic trading activity whose parameters are determined by a predetermined set of rules aimed at delivering specific execution outcomes. </a:t>
            </a:r>
          </a:p>
          <a:p>
            <a:pPr fontAlgn="auto">
              <a:spcAft>
                <a:spcPts val="0"/>
              </a:spcAft>
              <a:buFont typeface="Arial" pitchFamily="34" charset="0"/>
              <a:buChar char="•"/>
              <a:defRPr/>
            </a:pPr>
            <a:r>
              <a:rPr lang="en-US" altLang="zh-TW" dirty="0" smtClean="0"/>
              <a:t>These parameters may include volume, price, instrument, market, type, timing, news etc.</a:t>
            </a:r>
          </a:p>
          <a:p>
            <a:pPr lvl="3" fontAlgn="auto">
              <a:spcAft>
                <a:spcPts val="0"/>
              </a:spcAft>
              <a:buFont typeface="Arial" pitchFamily="34" charset="0"/>
              <a:buChar char="–"/>
              <a:defRPr/>
            </a:pPr>
            <a:r>
              <a:rPr lang="en-US" altLang="zh-TW" dirty="0" smtClean="0"/>
              <a:t>Quoted from ASX Review of “Algorithmic Trading and Market Access Arrangements” 8 February 2010</a:t>
            </a:r>
          </a:p>
          <a:p>
            <a:pPr fontAlgn="auto">
              <a:spcAft>
                <a:spcPts val="0"/>
              </a:spcAft>
              <a:buFont typeface="Arial" pitchFamily="34" charset="0"/>
              <a:buChar char="•"/>
              <a:defRPr/>
            </a:pPr>
            <a:r>
              <a:rPr lang="en-US" altLang="zh-TW" dirty="0" smtClean="0"/>
              <a:t>The main objective of </a:t>
            </a:r>
            <a:r>
              <a:rPr lang="en-US" altLang="zh-TW" dirty="0" err="1" smtClean="0"/>
              <a:t>algo</a:t>
            </a:r>
            <a:r>
              <a:rPr lang="en-US" altLang="zh-TW" dirty="0" smtClean="0"/>
              <a:t> trading is not necessarily to maximize profits but rather to control execution costs and market risk.</a:t>
            </a:r>
          </a:p>
          <a:p>
            <a:pPr lvl="3" fontAlgn="auto">
              <a:spcAft>
                <a:spcPts val="0"/>
              </a:spcAft>
              <a:buFont typeface="Arial" pitchFamily="34" charset="0"/>
              <a:buChar char="–"/>
              <a:defRPr/>
            </a:pPr>
            <a:r>
              <a:rPr lang="en-US" altLang="zh-TW" dirty="0" smtClean="0"/>
              <a:t>Quoted from “Algorithmic and High-frequency trading: an overview” by Marco Avellaneda, New York University &amp; Finance Concepts LLC at Quant Congress USA 2011</a:t>
            </a:r>
          </a:p>
          <a:p>
            <a:pPr fontAlgn="auto">
              <a:spcAft>
                <a:spcPts val="0"/>
              </a:spcAft>
              <a:buFont typeface="Arial" pitchFamily="34" charset="0"/>
              <a:buChar char="•"/>
              <a:defRPr/>
            </a:pPr>
            <a:endParaRPr lang="en-US" altLang="zh-TW"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fontAlgn="auto">
              <a:spcAft>
                <a:spcPts val="0"/>
              </a:spcAft>
              <a:defRPr/>
            </a:pPr>
            <a:r>
              <a:rPr lang="en-US" altLang="zh-TW" dirty="0" smtClean="0"/>
              <a:t>Defining HFT</a:t>
            </a:r>
            <a:endParaRPr lang="zh-TW" altLang="en-US" dirty="0"/>
          </a:p>
        </p:txBody>
      </p:sp>
      <p:sp>
        <p:nvSpPr>
          <p:cNvPr id="3" name="內容版面配置區 2"/>
          <p:cNvSpPr>
            <a:spLocks noGrp="1"/>
          </p:cNvSpPr>
          <p:nvPr>
            <p:ph idx="1"/>
          </p:nvPr>
        </p:nvSpPr>
        <p:spPr/>
        <p:txBody>
          <a:bodyPr rtlCol="0">
            <a:normAutofit fontScale="62500" lnSpcReduction="20000"/>
          </a:bodyPr>
          <a:lstStyle/>
          <a:p>
            <a:pPr fontAlgn="auto">
              <a:spcAft>
                <a:spcPts val="0"/>
              </a:spcAft>
              <a:buFont typeface="Arial" pitchFamily="34" charset="0"/>
              <a:buChar char="•"/>
              <a:defRPr/>
            </a:pPr>
            <a:r>
              <a:rPr lang="en-US" altLang="zh-TW" dirty="0" smtClean="0"/>
              <a:t>No commonly accepted definition yet</a:t>
            </a:r>
          </a:p>
          <a:p>
            <a:pPr fontAlgn="auto">
              <a:spcAft>
                <a:spcPts val="0"/>
              </a:spcAft>
              <a:buFont typeface="Arial" pitchFamily="34" charset="0"/>
              <a:buChar char="•"/>
              <a:defRPr/>
            </a:pPr>
            <a:r>
              <a:rPr lang="en-US" altLang="zh-TW" dirty="0" smtClean="0"/>
              <a:t>By US SEC definition</a:t>
            </a:r>
          </a:p>
          <a:p>
            <a:pPr lvl="1" fontAlgn="auto">
              <a:spcAft>
                <a:spcPts val="0"/>
              </a:spcAft>
              <a:buFont typeface="Arial" pitchFamily="34" charset="0"/>
              <a:buChar char="–"/>
              <a:defRPr/>
            </a:pPr>
            <a:r>
              <a:rPr lang="en-US" altLang="zh-TW" dirty="0" smtClean="0"/>
              <a:t>(1) the use of extraordinarily high-speed and sophisticated computer programs for generating, routing, and executing orders;</a:t>
            </a:r>
          </a:p>
          <a:p>
            <a:pPr lvl="1" fontAlgn="auto">
              <a:spcAft>
                <a:spcPts val="0"/>
              </a:spcAft>
              <a:buFont typeface="Arial" pitchFamily="34" charset="0"/>
              <a:buChar char="–"/>
              <a:defRPr/>
            </a:pPr>
            <a:r>
              <a:rPr lang="en-US" altLang="zh-TW" dirty="0" smtClean="0"/>
              <a:t>(2) use of co-location services and individual data feeds offered by exchanges and others to minimize network and other types of latencies; </a:t>
            </a:r>
          </a:p>
          <a:p>
            <a:pPr lvl="1" fontAlgn="auto">
              <a:spcAft>
                <a:spcPts val="0"/>
              </a:spcAft>
              <a:buFont typeface="Arial" pitchFamily="34" charset="0"/>
              <a:buChar char="–"/>
              <a:defRPr/>
            </a:pPr>
            <a:r>
              <a:rPr lang="en-US" altLang="zh-TW" dirty="0" smtClean="0"/>
              <a:t>(3) very short time-frames for establishing and liquidating positions;</a:t>
            </a:r>
          </a:p>
          <a:p>
            <a:pPr lvl="1" fontAlgn="auto">
              <a:spcAft>
                <a:spcPts val="0"/>
              </a:spcAft>
              <a:buFont typeface="Arial" pitchFamily="34" charset="0"/>
              <a:buChar char="–"/>
              <a:defRPr/>
            </a:pPr>
            <a:r>
              <a:rPr lang="en-US" altLang="zh-TW" dirty="0" smtClean="0"/>
              <a:t>(4) the submission of numerous orders that are cancelled shortly after submission; and</a:t>
            </a:r>
          </a:p>
          <a:p>
            <a:pPr lvl="1" fontAlgn="auto">
              <a:spcAft>
                <a:spcPts val="0"/>
              </a:spcAft>
              <a:buFont typeface="Arial" pitchFamily="34" charset="0"/>
              <a:buChar char="–"/>
              <a:defRPr/>
            </a:pPr>
            <a:r>
              <a:rPr lang="en-US" altLang="zh-TW" dirty="0" smtClean="0"/>
              <a:t>(5) ending the trading day in as close to a flat position as possible (that is, not carrying significant, </a:t>
            </a:r>
            <a:r>
              <a:rPr lang="en-US" altLang="zh-TW" dirty="0" err="1" smtClean="0"/>
              <a:t>unhedged</a:t>
            </a:r>
            <a:r>
              <a:rPr lang="en-US" altLang="zh-TW" dirty="0" smtClean="0"/>
              <a:t> positions over-night).</a:t>
            </a:r>
          </a:p>
          <a:p>
            <a:pPr fontAlgn="auto">
              <a:spcAft>
                <a:spcPts val="0"/>
              </a:spcAft>
              <a:buFont typeface="Arial" pitchFamily="34" charset="0"/>
              <a:buChar char="•"/>
              <a:defRPr/>
            </a:pPr>
            <a:r>
              <a:rPr lang="en-US" altLang="zh-TW" dirty="0" smtClean="0"/>
              <a:t>By TABB Group</a:t>
            </a:r>
          </a:p>
          <a:p>
            <a:pPr lvl="1" fontAlgn="auto">
              <a:spcAft>
                <a:spcPts val="0"/>
              </a:spcAft>
              <a:buFont typeface="Arial" pitchFamily="34" charset="0"/>
              <a:buChar char="–"/>
              <a:defRPr/>
            </a:pPr>
            <a:r>
              <a:rPr lang="en-US" altLang="zh-TW" dirty="0" smtClean="0"/>
              <a:t>“fully automated trading strategies that seek to benefit from market liquidity imbalances or other short-term pricing inefficiencies.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fontAlgn="auto">
              <a:spcAft>
                <a:spcPts val="0"/>
              </a:spcAft>
              <a:defRPr/>
            </a:pPr>
            <a:r>
              <a:rPr lang="en-US" altLang="zh-TW" dirty="0" smtClean="0"/>
              <a:t>Program Trading</a:t>
            </a:r>
            <a:endParaRPr lang="zh-TW" altLang="en-US" dirty="0"/>
          </a:p>
        </p:txBody>
      </p:sp>
      <p:sp>
        <p:nvSpPr>
          <p:cNvPr id="3" name="內容版面配置區 2"/>
          <p:cNvSpPr>
            <a:spLocks noGrp="1"/>
          </p:cNvSpPr>
          <p:nvPr>
            <p:ph idx="1"/>
          </p:nvPr>
        </p:nvSpPr>
        <p:spPr/>
        <p:txBody>
          <a:bodyPr rtlCol="0">
            <a:normAutofit fontScale="85000" lnSpcReduction="20000"/>
          </a:bodyPr>
          <a:lstStyle/>
          <a:p>
            <a:pPr fontAlgn="auto">
              <a:spcAft>
                <a:spcPts val="0"/>
              </a:spcAft>
              <a:buFont typeface="Arial" pitchFamily="34" charset="0"/>
              <a:buChar char="•"/>
              <a:defRPr/>
            </a:pPr>
            <a:r>
              <a:rPr lang="en-US" altLang="zh-TW" dirty="0" smtClean="0"/>
              <a:t>By NYSE definition</a:t>
            </a:r>
          </a:p>
          <a:p>
            <a:pPr lvl="1" fontAlgn="auto">
              <a:spcAft>
                <a:spcPts val="0"/>
              </a:spcAft>
              <a:buFont typeface="Arial" pitchFamily="34" charset="0"/>
              <a:buChar char="–"/>
              <a:defRPr/>
            </a:pPr>
            <a:r>
              <a:rPr lang="en-US" altLang="zh-TW" dirty="0" smtClean="0"/>
              <a:t>a generic term used to describe a type of trading in </a:t>
            </a:r>
            <a:r>
              <a:rPr lang="en-US" altLang="zh-TW" dirty="0" smtClean="0">
                <a:hlinkClick r:id="rId2" action="ppaction://hlinkfile" tooltip="Security (finance)"/>
              </a:rPr>
              <a:t>securities</a:t>
            </a:r>
            <a:r>
              <a:rPr lang="en-US" altLang="zh-TW" dirty="0" smtClean="0"/>
              <a:t>, usually consisting of baskets of fifteen stocks or more that are executed by a computer program simultaneously based on predetermined conditions.</a:t>
            </a:r>
            <a:endParaRPr lang="en-US" altLang="zh-TW" baseline="30000" dirty="0" smtClean="0"/>
          </a:p>
          <a:p>
            <a:pPr fontAlgn="auto">
              <a:spcAft>
                <a:spcPts val="0"/>
              </a:spcAft>
              <a:buFont typeface="Arial" pitchFamily="34" charset="0"/>
              <a:buChar char="•"/>
              <a:defRPr/>
            </a:pPr>
            <a:r>
              <a:rPr lang="en-US" altLang="zh-TW" dirty="0" smtClean="0"/>
              <a:t>From Wikipedia</a:t>
            </a:r>
          </a:p>
          <a:p>
            <a:pPr lvl="1" fontAlgn="auto">
              <a:spcAft>
                <a:spcPts val="0"/>
              </a:spcAft>
              <a:buFont typeface="Arial" pitchFamily="34" charset="0"/>
              <a:buChar char="–"/>
              <a:defRPr/>
            </a:pPr>
            <a:r>
              <a:rPr lang="en-US" altLang="zh-TW" dirty="0" smtClean="0"/>
              <a:t>The trading of these items is based purely on their price in relation to each other on a predetermined basis; and not on any fundamental analysis reason such as an individual company's earnings, dividends, or growth prospects; or, on any overall economic reasons such as interest rate movements, currency fluctuations, or governmental or political actions.</a:t>
            </a:r>
          </a:p>
          <a:p>
            <a:pPr lvl="1" fontAlgn="auto">
              <a:spcAft>
                <a:spcPts val="0"/>
              </a:spcAft>
              <a:buFont typeface="Arial" pitchFamily="34" charset="0"/>
              <a:buChar char="–"/>
              <a:defRPr/>
            </a:pPr>
            <a:endParaRPr lang="en-US" altLang="zh-TW" dirty="0" smtClean="0"/>
          </a:p>
          <a:p>
            <a:pPr lvl="1" fontAlgn="auto">
              <a:spcAft>
                <a:spcPts val="0"/>
              </a:spcAft>
              <a:buFont typeface="Arial" pitchFamily="34" charset="0"/>
              <a:buChar char="–"/>
              <a:defRPr/>
            </a:pPr>
            <a:endParaRPr lang="zh-TW"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rtlCol="0">
            <a:normAutofit/>
          </a:bodyPr>
          <a:lstStyle/>
          <a:p>
            <a:pPr fontAlgn="auto">
              <a:spcAft>
                <a:spcPts val="0"/>
              </a:spcAft>
              <a:defRPr/>
            </a:pPr>
            <a:endParaRPr lang="zh-TW" altLang="en-US"/>
          </a:p>
        </p:txBody>
      </p:sp>
      <p:sp>
        <p:nvSpPr>
          <p:cNvPr id="21507" name="內容版面配置區 6"/>
          <p:cNvSpPr>
            <a:spLocks noGrp="1"/>
          </p:cNvSpPr>
          <p:nvPr>
            <p:ph idx="1"/>
          </p:nvPr>
        </p:nvSpPr>
        <p:spPr/>
        <p:txBody>
          <a:bodyPr/>
          <a:lstStyle/>
          <a:p>
            <a:endParaRPr lang="zh-TW" altLang="en-US" smtClean="0">
              <a:latin typeface="Arial" charset="0"/>
              <a:cs typeface="Arial" charset="0"/>
            </a:endParaRPr>
          </a:p>
        </p:txBody>
      </p:sp>
      <p:pic>
        <p:nvPicPr>
          <p:cNvPr id="21508" name="內容版面配置區 3" descr="3168_001.jpg"/>
          <p:cNvPicPr>
            <a:picLocks noChangeAspect="1"/>
          </p:cNvPicPr>
          <p:nvPr/>
        </p:nvPicPr>
        <p:blipFill>
          <a:blip r:embed="rId2" cstate="print"/>
          <a:srcRect t="3429" b="11723"/>
          <a:stretch>
            <a:fillRect/>
          </a:stretch>
        </p:blipFill>
        <p:spPr bwMode="auto">
          <a:xfrm>
            <a:off x="539750" y="73025"/>
            <a:ext cx="8208963" cy="678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fontAlgn="auto">
              <a:spcAft>
                <a:spcPts val="0"/>
              </a:spcAft>
              <a:defRPr/>
            </a:pPr>
            <a:r>
              <a:rPr lang="en-US" altLang="zh-TW" dirty="0" err="1" smtClean="0"/>
              <a:t>Algo</a:t>
            </a:r>
            <a:r>
              <a:rPr lang="en-US" altLang="zh-TW" dirty="0" smtClean="0"/>
              <a:t> In Use</a:t>
            </a:r>
            <a:endParaRPr lang="zh-TW" altLang="en-US" dirty="0"/>
          </a:p>
        </p:txBody>
      </p:sp>
      <p:sp>
        <p:nvSpPr>
          <p:cNvPr id="3" name="內容版面配置區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US" altLang="zh-TW" dirty="0" smtClean="0"/>
              <a:t>In each market (2011 estimates, exchanges)</a:t>
            </a:r>
          </a:p>
          <a:p>
            <a:pPr lvl="1" fontAlgn="auto">
              <a:spcAft>
                <a:spcPts val="0"/>
              </a:spcAft>
              <a:buFont typeface="Arial" pitchFamily="34" charset="0"/>
              <a:buChar char="–"/>
              <a:defRPr/>
            </a:pPr>
            <a:r>
              <a:rPr lang="en-US" altLang="zh-TW" dirty="0" smtClean="0"/>
              <a:t>65 ~ 75% of NYSE is HFT</a:t>
            </a:r>
          </a:p>
          <a:p>
            <a:pPr lvl="1" fontAlgn="auto">
              <a:spcAft>
                <a:spcPts val="0"/>
              </a:spcAft>
              <a:buFont typeface="Arial" pitchFamily="34" charset="0"/>
              <a:buChar char="–"/>
              <a:defRPr/>
            </a:pPr>
            <a:r>
              <a:rPr lang="en-US" altLang="zh-TW" dirty="0" smtClean="0"/>
              <a:t>40% of LSE is HFT</a:t>
            </a:r>
          </a:p>
          <a:p>
            <a:pPr lvl="1" fontAlgn="auto">
              <a:spcAft>
                <a:spcPts val="0"/>
              </a:spcAft>
              <a:buFont typeface="Arial" pitchFamily="34" charset="0"/>
              <a:buChar char="–"/>
              <a:defRPr/>
            </a:pPr>
            <a:r>
              <a:rPr lang="en-US" altLang="zh-TW" dirty="0" smtClean="0"/>
              <a:t>35 ~ 70% of CME is </a:t>
            </a:r>
            <a:r>
              <a:rPr lang="en-US" altLang="zh-TW" dirty="0" err="1" smtClean="0"/>
              <a:t>algo</a:t>
            </a:r>
            <a:endParaRPr lang="en-US" altLang="zh-TW" dirty="0" smtClean="0"/>
          </a:p>
          <a:p>
            <a:pPr fontAlgn="auto">
              <a:spcAft>
                <a:spcPts val="0"/>
              </a:spcAft>
              <a:buFont typeface="Arial" pitchFamily="34" charset="0"/>
              <a:buChar char="•"/>
              <a:defRPr/>
            </a:pPr>
            <a:r>
              <a:rPr lang="en-US" altLang="zh-TW" dirty="0" smtClean="0"/>
              <a:t>In each category (2012 forecast, </a:t>
            </a:r>
            <a:r>
              <a:rPr lang="en-US" altLang="zh-TW" dirty="0" err="1" smtClean="0"/>
              <a:t>Aite</a:t>
            </a:r>
            <a:r>
              <a:rPr lang="en-US" altLang="zh-TW" dirty="0" smtClean="0"/>
              <a:t> Group)</a:t>
            </a:r>
          </a:p>
          <a:p>
            <a:pPr lvl="1" fontAlgn="auto">
              <a:spcAft>
                <a:spcPts val="0"/>
              </a:spcAft>
              <a:buFont typeface="Arial" pitchFamily="34" charset="0"/>
              <a:buChar char="–"/>
              <a:defRPr/>
            </a:pPr>
            <a:r>
              <a:rPr lang="en-US" altLang="zh-TW" dirty="0" smtClean="0"/>
              <a:t>Equities 65%</a:t>
            </a:r>
          </a:p>
          <a:p>
            <a:pPr lvl="1" fontAlgn="auto">
              <a:spcAft>
                <a:spcPts val="0"/>
              </a:spcAft>
              <a:buFont typeface="Arial" pitchFamily="34" charset="0"/>
              <a:buChar char="–"/>
              <a:defRPr/>
            </a:pPr>
            <a:r>
              <a:rPr lang="en-US" altLang="zh-TW" dirty="0" smtClean="0"/>
              <a:t>Futures  47%</a:t>
            </a:r>
          </a:p>
          <a:p>
            <a:pPr lvl="1" fontAlgn="auto">
              <a:spcAft>
                <a:spcPts val="0"/>
              </a:spcAft>
              <a:buFont typeface="Arial" pitchFamily="34" charset="0"/>
              <a:buChar char="–"/>
              <a:defRPr/>
            </a:pPr>
            <a:r>
              <a:rPr lang="en-US" altLang="zh-TW" dirty="0" smtClean="0"/>
              <a:t>Options  39%</a:t>
            </a:r>
          </a:p>
          <a:p>
            <a:pPr lvl="1" fontAlgn="auto">
              <a:spcAft>
                <a:spcPts val="0"/>
              </a:spcAft>
              <a:buFont typeface="Arial" pitchFamily="34" charset="0"/>
              <a:buChar char="–"/>
              <a:defRPr/>
            </a:pPr>
            <a:r>
              <a:rPr lang="en-US" altLang="zh-TW" dirty="0" err="1" smtClean="0"/>
              <a:t>Forex</a:t>
            </a:r>
            <a:r>
              <a:rPr lang="en-US" altLang="zh-TW" dirty="0" smtClean="0"/>
              <a:t>   26%</a:t>
            </a:r>
          </a:p>
          <a:p>
            <a:pPr lvl="1" fontAlgn="auto">
              <a:spcAft>
                <a:spcPts val="0"/>
              </a:spcAft>
              <a:buFont typeface="Arial" pitchFamily="34" charset="0"/>
              <a:buChar char="–"/>
              <a:defRPr/>
            </a:pPr>
            <a:r>
              <a:rPr lang="en-US" altLang="zh-TW" dirty="0" smtClean="0"/>
              <a:t>Fixed Income  10%</a:t>
            </a:r>
          </a:p>
          <a:p>
            <a:pPr lvl="2" fontAlgn="auto">
              <a:spcAft>
                <a:spcPts val="0"/>
              </a:spcAft>
              <a:buFont typeface="Arial" pitchFamily="34" charset="0"/>
              <a:buChar char="•"/>
              <a:defRPr/>
            </a:pPr>
            <a:endParaRPr lang="zh-TW"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fontScale="90000"/>
          </a:bodyPr>
          <a:lstStyle/>
          <a:p>
            <a:pPr fontAlgn="auto">
              <a:spcAft>
                <a:spcPts val="0"/>
              </a:spcAft>
              <a:defRPr/>
            </a:pPr>
            <a:r>
              <a:rPr lang="en-US" altLang="zh-TW" dirty="0" smtClean="0"/>
              <a:t>Observation from order behavior</a:t>
            </a:r>
            <a:endParaRPr lang="zh-TW" altLang="en-US" dirty="0"/>
          </a:p>
        </p:txBody>
      </p:sp>
      <p:sp>
        <p:nvSpPr>
          <p:cNvPr id="23555" name="內容版面配置區 2"/>
          <p:cNvSpPr>
            <a:spLocks noGrp="1"/>
          </p:cNvSpPr>
          <p:nvPr>
            <p:ph idx="1"/>
          </p:nvPr>
        </p:nvSpPr>
        <p:spPr/>
        <p:txBody>
          <a:bodyPr/>
          <a:lstStyle/>
          <a:p>
            <a:r>
              <a:rPr lang="en-US" altLang="zh-TW" smtClean="0">
                <a:latin typeface="Arial" charset="0"/>
                <a:cs typeface="Arial" charset="0"/>
              </a:rPr>
              <a:t>High Message Rate</a:t>
            </a:r>
          </a:p>
          <a:p>
            <a:r>
              <a:rPr lang="en-US" altLang="zh-TW" smtClean="0">
                <a:latin typeface="Arial" charset="0"/>
                <a:cs typeface="Arial" charset="0"/>
              </a:rPr>
              <a:t>Smaller Trade Size</a:t>
            </a:r>
          </a:p>
          <a:p>
            <a:r>
              <a:rPr lang="en-US" altLang="zh-TW" smtClean="0">
                <a:latin typeface="Arial" charset="0"/>
                <a:cs typeface="Arial" charset="0"/>
              </a:rPr>
              <a:t>High Order-to-Trade Ratio</a:t>
            </a:r>
          </a:p>
          <a:p>
            <a:endParaRPr lang="zh-TW" alt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fontScale="90000"/>
          </a:bodyPr>
          <a:lstStyle/>
          <a:p>
            <a:pPr fontAlgn="auto">
              <a:spcAft>
                <a:spcPts val="0"/>
              </a:spcAft>
              <a:defRPr/>
            </a:pPr>
            <a:r>
              <a:rPr lang="en-US" altLang="zh-TW" dirty="0" smtClean="0"/>
              <a:t>Continuous Growth of Messages</a:t>
            </a:r>
            <a:endParaRPr lang="zh-TW" altLang="en-US" dirty="0"/>
          </a:p>
        </p:txBody>
      </p:sp>
      <p:sp>
        <p:nvSpPr>
          <p:cNvPr id="3" name="內容版面配置區 2"/>
          <p:cNvSpPr>
            <a:spLocks noGrp="1"/>
          </p:cNvSpPr>
          <p:nvPr>
            <p:ph idx="1"/>
          </p:nvPr>
        </p:nvSpPr>
        <p:spPr>
          <a:xfrm>
            <a:off x="395288" y="5988050"/>
            <a:ext cx="8229600" cy="609600"/>
          </a:xfrm>
        </p:spPr>
        <p:txBody>
          <a:bodyPr rtlCol="0">
            <a:normAutofit fontScale="55000" lnSpcReduction="20000"/>
          </a:bodyPr>
          <a:lstStyle/>
          <a:p>
            <a:pPr fontAlgn="auto">
              <a:spcAft>
                <a:spcPts val="0"/>
              </a:spcAft>
              <a:buFont typeface="Arial" pitchFamily="34" charset="0"/>
              <a:buChar char="•"/>
              <a:defRPr/>
            </a:pPr>
            <a:r>
              <a:rPr lang="en-US" altLang="zh-TW" dirty="0" smtClean="0"/>
              <a:t>Quoted from “</a:t>
            </a:r>
            <a:r>
              <a:rPr lang="en-US" altLang="zh-TW" dirty="0" err="1" smtClean="0"/>
              <a:t>Eurex</a:t>
            </a:r>
            <a:r>
              <a:rPr lang="en-US" altLang="zh-TW" dirty="0" smtClean="0"/>
              <a:t> Exchange’s Trading System - Some insights into the details that matter for high frequency trading!” July 2011, W. </a:t>
            </a:r>
            <a:r>
              <a:rPr lang="en-US" altLang="zh-TW" dirty="0" err="1" smtClean="0"/>
              <a:t>Eholzer</a:t>
            </a:r>
            <a:endParaRPr lang="zh-TW" altLang="en-US" dirty="0"/>
          </a:p>
        </p:txBody>
      </p:sp>
      <p:pic>
        <p:nvPicPr>
          <p:cNvPr id="24580" name="Picture 2"/>
          <p:cNvPicPr>
            <a:picLocks noChangeAspect="1" noChangeArrowheads="1"/>
          </p:cNvPicPr>
          <p:nvPr/>
        </p:nvPicPr>
        <p:blipFill>
          <a:blip r:embed="rId2" cstate="print"/>
          <a:srcRect/>
          <a:stretch>
            <a:fillRect/>
          </a:stretch>
        </p:blipFill>
        <p:spPr bwMode="auto">
          <a:xfrm>
            <a:off x="755650" y="1557338"/>
            <a:ext cx="6769100" cy="4343400"/>
          </a:xfrm>
          <a:prstGeom prst="rect">
            <a:avLst/>
          </a:prstGeom>
          <a:noFill/>
          <a:ln w="9525">
            <a:noFill/>
            <a:miter lim="800000"/>
            <a:headEnd/>
            <a:tailEnd/>
          </a:ln>
        </p:spPr>
      </p:pic>
      <p:pic>
        <p:nvPicPr>
          <p:cNvPr id="24581" name="Picture 3"/>
          <p:cNvPicPr>
            <a:picLocks noChangeAspect="1" noChangeArrowheads="1"/>
          </p:cNvPicPr>
          <p:nvPr/>
        </p:nvPicPr>
        <p:blipFill>
          <a:blip r:embed="rId3" cstate="print"/>
          <a:srcRect/>
          <a:stretch>
            <a:fillRect/>
          </a:stretch>
        </p:blipFill>
        <p:spPr bwMode="auto">
          <a:xfrm>
            <a:off x="1331913" y="1989138"/>
            <a:ext cx="1171575" cy="52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fontAlgn="auto">
              <a:spcAft>
                <a:spcPts val="0"/>
              </a:spcAft>
              <a:defRPr/>
            </a:pPr>
            <a:r>
              <a:rPr lang="en-US" altLang="zh-TW" dirty="0" smtClean="0"/>
              <a:t>Smaller Trade Size</a:t>
            </a:r>
            <a:endParaRPr lang="zh-TW" altLang="en-US" dirty="0"/>
          </a:p>
        </p:txBody>
      </p:sp>
      <p:sp>
        <p:nvSpPr>
          <p:cNvPr id="3" name="內容版面配置區 2"/>
          <p:cNvSpPr>
            <a:spLocks noGrp="1"/>
          </p:cNvSpPr>
          <p:nvPr>
            <p:ph idx="1"/>
          </p:nvPr>
        </p:nvSpPr>
        <p:spPr>
          <a:xfrm>
            <a:off x="468313" y="6308725"/>
            <a:ext cx="8362950" cy="360363"/>
          </a:xfrm>
        </p:spPr>
        <p:txBody>
          <a:bodyPr rtlCol="0">
            <a:normAutofit fontScale="40000" lnSpcReduction="20000"/>
          </a:bodyPr>
          <a:lstStyle/>
          <a:p>
            <a:pPr fontAlgn="auto">
              <a:spcAft>
                <a:spcPts val="0"/>
              </a:spcAft>
              <a:buFont typeface="Arial" pitchFamily="34" charset="0"/>
              <a:buChar char="•"/>
              <a:defRPr/>
            </a:pPr>
            <a:r>
              <a:rPr lang="en-US" altLang="zh-TW" dirty="0" smtClean="0"/>
              <a:t>Quoted from ASX Review of “Algorithmic Trading and Market Access Arrangements” 8 February 2010</a:t>
            </a:r>
            <a:endParaRPr lang="zh-TW" altLang="en-US" dirty="0"/>
          </a:p>
        </p:txBody>
      </p:sp>
      <p:pic>
        <p:nvPicPr>
          <p:cNvPr id="25604" name="Picture 2"/>
          <p:cNvPicPr>
            <a:picLocks noChangeAspect="1" noChangeArrowheads="1"/>
          </p:cNvPicPr>
          <p:nvPr/>
        </p:nvPicPr>
        <p:blipFill>
          <a:blip r:embed="rId3" cstate="print"/>
          <a:srcRect/>
          <a:stretch>
            <a:fillRect/>
          </a:stretch>
        </p:blipFill>
        <p:spPr bwMode="auto">
          <a:xfrm>
            <a:off x="900113" y="1484313"/>
            <a:ext cx="7527925" cy="4725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fontAlgn="auto">
              <a:spcAft>
                <a:spcPts val="0"/>
              </a:spcAft>
              <a:defRPr/>
            </a:pPr>
            <a:r>
              <a:rPr lang="en-US" altLang="zh-TW" dirty="0" smtClean="0"/>
              <a:t>High Order-to-Trade Ratio</a:t>
            </a:r>
            <a:endParaRPr lang="zh-TW" altLang="en-US" dirty="0"/>
          </a:p>
        </p:txBody>
      </p:sp>
      <p:sp>
        <p:nvSpPr>
          <p:cNvPr id="26627" name="內容版面配置區 2"/>
          <p:cNvSpPr>
            <a:spLocks noGrp="1"/>
          </p:cNvSpPr>
          <p:nvPr>
            <p:ph idx="1"/>
          </p:nvPr>
        </p:nvSpPr>
        <p:spPr/>
        <p:txBody>
          <a:bodyPr/>
          <a:lstStyle/>
          <a:p>
            <a:r>
              <a:rPr lang="en-US" altLang="zh-TW" smtClean="0">
                <a:latin typeface="Arial" charset="0"/>
                <a:cs typeface="Arial" charset="0"/>
              </a:rPr>
              <a:t>Estimated 2010</a:t>
            </a:r>
          </a:p>
          <a:p>
            <a:pPr lvl="1"/>
            <a:r>
              <a:rPr lang="en-US" altLang="zh-TW" smtClean="0">
                <a:latin typeface="Arial" charset="0"/>
                <a:cs typeface="Arial" charset="0"/>
              </a:rPr>
              <a:t>NYSE 80:1</a:t>
            </a:r>
          </a:p>
          <a:p>
            <a:pPr lvl="1"/>
            <a:r>
              <a:rPr lang="en-US" altLang="zh-TW" smtClean="0">
                <a:latin typeface="Arial" charset="0"/>
                <a:cs typeface="Arial" charset="0"/>
              </a:rPr>
              <a:t>Nasdaq 100:1</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altLang="zh-TW" dirty="0" smtClean="0"/>
              <a:t>PREAMBLE</a:t>
            </a:r>
            <a:endParaRPr lang="en-US" dirty="0">
              <a:latin typeface="Microsoft JhengHei" pitchFamily="34" charset="-120"/>
              <a:ea typeface="Microsoft JhengHei" pitchFamily="34" charset="-120"/>
            </a:endParaRPr>
          </a:p>
        </p:txBody>
      </p:sp>
      <p:sp>
        <p:nvSpPr>
          <p:cNvPr id="9219" name="Content Placeholder 2"/>
          <p:cNvSpPr>
            <a:spLocks noGrp="1"/>
          </p:cNvSpPr>
          <p:nvPr>
            <p:ph idx="1"/>
          </p:nvPr>
        </p:nvSpPr>
        <p:spPr/>
        <p:txBody>
          <a:bodyPr/>
          <a:lstStyle/>
          <a:p>
            <a:pPr algn="ctr">
              <a:buFont typeface="Arial" charset="0"/>
              <a:buNone/>
            </a:pPr>
            <a:r>
              <a:rPr lang="en-US" altLang="zh-TW" sz="4400" smtClean="0">
                <a:latin typeface="Arial" charset="0"/>
                <a:cs typeface="Arial" charset="0"/>
              </a:rPr>
              <a:t>at a turning point of history</a:t>
            </a:r>
          </a:p>
          <a:p>
            <a:endParaRPr lang="en-US" altLang="zh-TW" smtClean="0">
              <a:latin typeface="Arial" charset="0"/>
              <a:cs typeface="Arial" charset="0"/>
            </a:endParaRPr>
          </a:p>
          <a:p>
            <a:r>
              <a:rPr lang="en-US" altLang="zh-TW" smtClean="0">
                <a:latin typeface="Arial" charset="0"/>
                <a:cs typeface="Arial" charset="0"/>
              </a:rPr>
              <a:t>Nature of technological advances</a:t>
            </a:r>
          </a:p>
          <a:p>
            <a:r>
              <a:rPr lang="en-US" altLang="zh-TW" smtClean="0">
                <a:latin typeface="Arial" charset="0"/>
                <a:cs typeface="Arial" charset="0"/>
              </a:rPr>
              <a:t>Fairness and order of financial markets</a:t>
            </a:r>
          </a:p>
          <a:p>
            <a:r>
              <a:rPr lang="en-US" altLang="zh-TW" smtClean="0">
                <a:latin typeface="Arial" charset="0"/>
                <a:cs typeface="Arial" charset="0"/>
              </a:rPr>
              <a:t>Under-regulation and over-regulation</a:t>
            </a:r>
          </a:p>
          <a:p>
            <a:endParaRPr lang="en-US" altLang="zh-TW" smtClean="0">
              <a:latin typeface="Microsoft JhengHei" pitchFamily="34" charset="-120"/>
              <a:ea typeface="Microsoft JhengHei" pitchFamily="34" charset="-12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fontAlgn="auto">
              <a:spcAft>
                <a:spcPts val="0"/>
              </a:spcAft>
              <a:defRPr/>
            </a:pPr>
            <a:r>
              <a:rPr lang="en-US" altLang="zh-TW" sz="3600" dirty="0" smtClean="0"/>
              <a:t>Impact to market?  Still controversial</a:t>
            </a:r>
            <a:endParaRPr lang="zh-TW" altLang="en-US" sz="3600" dirty="0"/>
          </a:p>
        </p:txBody>
      </p:sp>
      <p:sp>
        <p:nvSpPr>
          <p:cNvPr id="3" name="內容版面配置區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US" altLang="zh-TW" dirty="0" smtClean="0"/>
              <a:t>Positive</a:t>
            </a:r>
          </a:p>
          <a:p>
            <a:pPr lvl="1" fontAlgn="auto">
              <a:spcAft>
                <a:spcPts val="0"/>
              </a:spcAft>
              <a:buFont typeface="Arial" pitchFamily="34" charset="0"/>
              <a:buChar char="–"/>
              <a:defRPr/>
            </a:pPr>
            <a:r>
              <a:rPr lang="en-US" altLang="zh-TW" dirty="0" smtClean="0"/>
              <a:t>Adding liquidity</a:t>
            </a:r>
          </a:p>
          <a:p>
            <a:pPr lvl="1" fontAlgn="auto">
              <a:spcAft>
                <a:spcPts val="0"/>
              </a:spcAft>
              <a:buFont typeface="Arial" pitchFamily="34" charset="0"/>
              <a:buChar char="–"/>
              <a:defRPr/>
            </a:pPr>
            <a:r>
              <a:rPr lang="en-US" altLang="zh-TW" dirty="0" smtClean="0"/>
              <a:t>Volume traded increased</a:t>
            </a:r>
          </a:p>
          <a:p>
            <a:pPr fontAlgn="auto">
              <a:spcAft>
                <a:spcPts val="0"/>
              </a:spcAft>
              <a:buFont typeface="Arial" pitchFamily="34" charset="0"/>
              <a:buChar char="•"/>
              <a:defRPr/>
            </a:pPr>
            <a:r>
              <a:rPr lang="en-US" altLang="zh-TW" dirty="0" smtClean="0"/>
              <a:t>Negative</a:t>
            </a:r>
          </a:p>
          <a:p>
            <a:pPr lvl="1" fontAlgn="auto">
              <a:spcAft>
                <a:spcPts val="0"/>
              </a:spcAft>
              <a:buFont typeface="Arial" pitchFamily="34" charset="0"/>
              <a:buChar char="–"/>
              <a:defRPr/>
            </a:pPr>
            <a:r>
              <a:rPr lang="en-US" altLang="zh-TW" dirty="0" smtClean="0"/>
              <a:t>Fairness concerns</a:t>
            </a:r>
          </a:p>
          <a:p>
            <a:pPr lvl="2" fontAlgn="auto">
              <a:spcAft>
                <a:spcPts val="0"/>
              </a:spcAft>
              <a:buFont typeface="Arial" pitchFamily="34" charset="0"/>
              <a:buChar char="•"/>
              <a:defRPr/>
            </a:pPr>
            <a:r>
              <a:rPr lang="en-US" altLang="zh-TW" dirty="0" smtClean="0"/>
              <a:t>Technical edge</a:t>
            </a:r>
          </a:p>
          <a:p>
            <a:pPr lvl="2" fontAlgn="auto">
              <a:spcAft>
                <a:spcPts val="0"/>
              </a:spcAft>
              <a:buFont typeface="Arial" pitchFamily="34" charset="0"/>
              <a:buChar char="•"/>
              <a:defRPr/>
            </a:pPr>
            <a:r>
              <a:rPr lang="en-US" altLang="zh-TW" dirty="0" smtClean="0"/>
              <a:t>Phantom orders</a:t>
            </a:r>
          </a:p>
          <a:p>
            <a:pPr lvl="2" fontAlgn="auto">
              <a:spcAft>
                <a:spcPts val="0"/>
              </a:spcAft>
              <a:buFont typeface="Arial" pitchFamily="34" charset="0"/>
              <a:buChar char="•"/>
              <a:defRPr/>
            </a:pPr>
            <a:r>
              <a:rPr lang="en-US" altLang="zh-TW" dirty="0" smtClean="0"/>
              <a:t>24 hour trading</a:t>
            </a:r>
          </a:p>
          <a:p>
            <a:pPr lvl="1" fontAlgn="auto">
              <a:spcAft>
                <a:spcPts val="0"/>
              </a:spcAft>
              <a:buFont typeface="Arial" pitchFamily="34" charset="0"/>
              <a:buChar char="–"/>
              <a:defRPr/>
            </a:pPr>
            <a:r>
              <a:rPr lang="en-US" altLang="zh-TW" dirty="0" smtClean="0"/>
              <a:t>Contributed to volatility of the market</a:t>
            </a:r>
          </a:p>
          <a:p>
            <a:pPr lvl="2" fontAlgn="auto">
              <a:spcAft>
                <a:spcPts val="0"/>
              </a:spcAft>
              <a:buFont typeface="Arial" pitchFamily="34" charset="0"/>
              <a:buChar char="•"/>
              <a:defRPr/>
            </a:pPr>
            <a:r>
              <a:rPr lang="en-US" altLang="zh-TW" dirty="0" smtClean="0"/>
              <a:t>The Flash Crash</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fontAlgn="auto">
              <a:spcAft>
                <a:spcPts val="0"/>
              </a:spcAft>
              <a:defRPr/>
            </a:pPr>
            <a:r>
              <a:rPr lang="en-US" altLang="zh-TW" dirty="0" smtClean="0"/>
              <a:t>The Flash Crash</a:t>
            </a:r>
            <a:endParaRPr lang="zh-TW" altLang="en-US" dirty="0"/>
          </a:p>
        </p:txBody>
      </p:sp>
      <p:sp>
        <p:nvSpPr>
          <p:cNvPr id="3" name="內容版面配置區 2"/>
          <p:cNvSpPr>
            <a:spLocks noGrp="1"/>
          </p:cNvSpPr>
          <p:nvPr>
            <p:ph idx="1"/>
          </p:nvPr>
        </p:nvSpPr>
        <p:spPr>
          <a:xfrm>
            <a:off x="457200" y="5988050"/>
            <a:ext cx="8229600" cy="536575"/>
          </a:xfrm>
        </p:spPr>
        <p:txBody>
          <a:bodyPr rtlCol="0">
            <a:normAutofit fontScale="40000" lnSpcReduction="20000"/>
          </a:bodyPr>
          <a:lstStyle/>
          <a:p>
            <a:pPr fontAlgn="auto">
              <a:spcAft>
                <a:spcPts val="0"/>
              </a:spcAft>
              <a:buFont typeface="Arial" pitchFamily="34" charset="0"/>
              <a:buChar char="•"/>
              <a:defRPr/>
            </a:pPr>
            <a:r>
              <a:rPr lang="en-US" altLang="zh-TW" dirty="0" smtClean="0"/>
              <a:t>Quoted from “Preliminary Findings Regarding the Market Events of May 6, 2010”, Report of the Staffs of the CFTC and SEC to the Joint Advisory Committee on Emerging Regulatory Issues,  May 18, 2010</a:t>
            </a:r>
            <a:endParaRPr lang="zh-TW" altLang="en-US" dirty="0"/>
          </a:p>
        </p:txBody>
      </p:sp>
      <p:pic>
        <p:nvPicPr>
          <p:cNvPr id="28676" name="Picture 2"/>
          <p:cNvPicPr>
            <a:picLocks noChangeAspect="1" noChangeArrowheads="1"/>
          </p:cNvPicPr>
          <p:nvPr/>
        </p:nvPicPr>
        <p:blipFill>
          <a:blip r:embed="rId2" cstate="print"/>
          <a:srcRect/>
          <a:stretch>
            <a:fillRect/>
          </a:stretch>
        </p:blipFill>
        <p:spPr bwMode="auto">
          <a:xfrm>
            <a:off x="1116013" y="1573213"/>
            <a:ext cx="6985000" cy="4303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fontAlgn="auto">
              <a:spcAft>
                <a:spcPts val="0"/>
              </a:spcAft>
              <a:defRPr/>
            </a:pPr>
            <a:r>
              <a:rPr lang="en-US" altLang="zh-TW" dirty="0" smtClean="0"/>
              <a:t>A Brave New World</a:t>
            </a:r>
            <a:endParaRPr lang="zh-TW" altLang="en-US" dirty="0"/>
          </a:p>
        </p:txBody>
      </p:sp>
      <p:sp>
        <p:nvSpPr>
          <p:cNvPr id="3" name="內容版面配置區 2"/>
          <p:cNvSpPr>
            <a:spLocks noGrp="1"/>
          </p:cNvSpPr>
          <p:nvPr>
            <p:ph idx="1"/>
          </p:nvPr>
        </p:nvSpPr>
        <p:spPr/>
        <p:txBody>
          <a:bodyPr rtlCol="0">
            <a:normAutofit fontScale="77500" lnSpcReduction="20000"/>
          </a:bodyPr>
          <a:lstStyle/>
          <a:p>
            <a:pPr fontAlgn="auto">
              <a:spcAft>
                <a:spcPts val="0"/>
              </a:spcAft>
              <a:buFont typeface="Arial" pitchFamily="34" charset="0"/>
              <a:buChar char="•"/>
              <a:defRPr/>
            </a:pPr>
            <a:r>
              <a:rPr lang="en-US" altLang="zh-TW" dirty="0" smtClean="0"/>
              <a:t>From Atomic Bomb to </a:t>
            </a:r>
            <a:r>
              <a:rPr lang="en-US" altLang="zh-TW" dirty="0" err="1" smtClean="0"/>
              <a:t>Algo</a:t>
            </a:r>
            <a:r>
              <a:rPr lang="en-US" altLang="zh-TW" dirty="0" smtClean="0"/>
              <a:t> Trade</a:t>
            </a:r>
          </a:p>
          <a:p>
            <a:pPr fontAlgn="auto">
              <a:spcAft>
                <a:spcPts val="0"/>
              </a:spcAft>
              <a:buFont typeface="Arial" pitchFamily="34" charset="0"/>
              <a:buChar char="•"/>
              <a:defRPr/>
            </a:pPr>
            <a:r>
              <a:rPr lang="en-US" altLang="zh-TW" dirty="0" smtClean="0"/>
              <a:t>Market Overview</a:t>
            </a:r>
          </a:p>
          <a:p>
            <a:pPr lvl="1" fontAlgn="auto">
              <a:spcAft>
                <a:spcPts val="0"/>
              </a:spcAft>
              <a:buFont typeface="Arial" pitchFamily="34" charset="0"/>
              <a:buChar char="–"/>
              <a:defRPr/>
            </a:pPr>
            <a:r>
              <a:rPr lang="en-US" altLang="zh-TW" dirty="0" smtClean="0"/>
              <a:t>Landscape</a:t>
            </a:r>
          </a:p>
          <a:p>
            <a:pPr lvl="1" fontAlgn="auto">
              <a:spcAft>
                <a:spcPts val="0"/>
              </a:spcAft>
              <a:buFont typeface="Arial" pitchFamily="34" charset="0"/>
              <a:buChar char="–"/>
              <a:defRPr/>
            </a:pPr>
            <a:r>
              <a:rPr lang="en-US" altLang="zh-TW" dirty="0" err="1" smtClean="0"/>
              <a:t>Algo</a:t>
            </a:r>
            <a:r>
              <a:rPr lang="en-US" altLang="zh-TW" dirty="0" smtClean="0"/>
              <a:t> Trading</a:t>
            </a:r>
          </a:p>
          <a:p>
            <a:pPr lvl="1" fontAlgn="auto">
              <a:spcAft>
                <a:spcPts val="0"/>
              </a:spcAft>
              <a:buFont typeface="Arial" pitchFamily="34" charset="0"/>
              <a:buChar char="–"/>
              <a:defRPr/>
            </a:pPr>
            <a:r>
              <a:rPr lang="en-US" altLang="zh-TW" dirty="0" smtClean="0"/>
              <a:t>Impact of </a:t>
            </a:r>
            <a:r>
              <a:rPr lang="en-US" altLang="zh-TW" dirty="0" err="1" smtClean="0"/>
              <a:t>Algo</a:t>
            </a:r>
            <a:endParaRPr lang="en-US" altLang="zh-TW" dirty="0" smtClean="0"/>
          </a:p>
          <a:p>
            <a:pPr fontAlgn="auto">
              <a:spcAft>
                <a:spcPts val="0"/>
              </a:spcAft>
              <a:buFont typeface="Arial" pitchFamily="34" charset="0"/>
              <a:buChar char="•"/>
              <a:defRPr/>
            </a:pPr>
            <a:r>
              <a:rPr lang="en-US" altLang="zh-TW" b="1" dirty="0" smtClean="0">
                <a:solidFill>
                  <a:srgbClr val="FFFF00"/>
                </a:solidFill>
                <a:latin typeface="Arial Unicode MS" pitchFamily="34" charset="-120"/>
                <a:ea typeface="Arial Unicode MS" pitchFamily="34" charset="-120"/>
                <a:cs typeface="Arial Unicode MS" pitchFamily="34" charset="-120"/>
              </a:rPr>
              <a:t>Reaction from regulators and market participants</a:t>
            </a:r>
          </a:p>
          <a:p>
            <a:pPr lvl="1" fontAlgn="auto">
              <a:spcAft>
                <a:spcPts val="0"/>
              </a:spcAft>
              <a:buFont typeface="Arial" pitchFamily="34" charset="0"/>
              <a:buChar char="–"/>
              <a:defRPr/>
            </a:pPr>
            <a:r>
              <a:rPr lang="en-US" altLang="zh-TW" b="1" dirty="0" smtClean="0">
                <a:solidFill>
                  <a:srgbClr val="FFFF00"/>
                </a:solidFill>
                <a:latin typeface="Arial Unicode MS" pitchFamily="34" charset="-120"/>
                <a:ea typeface="Arial Unicode MS" pitchFamily="34" charset="-120"/>
                <a:cs typeface="Arial Unicode MS" pitchFamily="34" charset="-120"/>
              </a:rPr>
              <a:t>Facilitating</a:t>
            </a:r>
          </a:p>
          <a:p>
            <a:pPr lvl="1" fontAlgn="auto">
              <a:spcAft>
                <a:spcPts val="0"/>
              </a:spcAft>
              <a:buFont typeface="Arial" pitchFamily="34" charset="0"/>
              <a:buChar char="–"/>
              <a:defRPr/>
            </a:pPr>
            <a:r>
              <a:rPr lang="en-US" altLang="zh-TW" b="1" dirty="0" smtClean="0">
                <a:solidFill>
                  <a:srgbClr val="FFFF00"/>
                </a:solidFill>
                <a:latin typeface="Arial Unicode MS" pitchFamily="34" charset="-120"/>
                <a:ea typeface="Arial Unicode MS" pitchFamily="34" charset="-120"/>
                <a:cs typeface="Arial Unicode MS" pitchFamily="34" charset="-120"/>
              </a:rPr>
              <a:t>Regulating</a:t>
            </a:r>
          </a:p>
          <a:p>
            <a:pPr fontAlgn="auto">
              <a:spcAft>
                <a:spcPts val="0"/>
              </a:spcAft>
              <a:buFont typeface="Arial" pitchFamily="34" charset="0"/>
              <a:buChar char="•"/>
              <a:defRPr/>
            </a:pPr>
            <a:r>
              <a:rPr lang="en-US" altLang="zh-TW" dirty="0" smtClean="0"/>
              <a:t>Taiwan markets</a:t>
            </a:r>
          </a:p>
          <a:p>
            <a:pPr lvl="1" fontAlgn="auto">
              <a:spcAft>
                <a:spcPts val="0"/>
              </a:spcAft>
              <a:buFont typeface="Arial" pitchFamily="34" charset="0"/>
              <a:buChar char="–"/>
              <a:defRPr/>
            </a:pPr>
            <a:r>
              <a:rPr lang="en-US" altLang="zh-TW" dirty="0" smtClean="0"/>
              <a:t>Opportunities</a:t>
            </a:r>
          </a:p>
          <a:p>
            <a:pPr lvl="1" fontAlgn="auto">
              <a:spcAft>
                <a:spcPts val="0"/>
              </a:spcAft>
              <a:buFont typeface="Arial" pitchFamily="34" charset="0"/>
              <a:buChar char="–"/>
              <a:defRPr/>
            </a:pPr>
            <a:r>
              <a:rPr lang="en-US" altLang="zh-TW" dirty="0" smtClean="0"/>
              <a:t>Challenges</a:t>
            </a:r>
          </a:p>
          <a:p>
            <a:pPr lvl="1" fontAlgn="auto">
              <a:spcAft>
                <a:spcPts val="0"/>
              </a:spcAft>
              <a:buFont typeface="Arial" pitchFamily="34" charset="0"/>
              <a:buChar char="–"/>
              <a:defRPr/>
            </a:pPr>
            <a:r>
              <a:rPr lang="en-US" altLang="zh-TW" dirty="0" smtClean="0"/>
              <a:t>The Way Forward</a:t>
            </a:r>
          </a:p>
          <a:p>
            <a:pPr fontAlgn="auto">
              <a:spcAft>
                <a:spcPts val="0"/>
              </a:spcAft>
              <a:buFont typeface="Arial" pitchFamily="34" charset="0"/>
              <a:buChar char="•"/>
              <a:defRPr/>
            </a:pPr>
            <a:endParaRPr lang="zh-TW"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fontAlgn="auto">
              <a:spcAft>
                <a:spcPts val="0"/>
              </a:spcAft>
              <a:defRPr/>
            </a:pPr>
            <a:r>
              <a:rPr lang="en-US" altLang="zh-TW" dirty="0" smtClean="0"/>
              <a:t>Facilitating at the Exchanges</a:t>
            </a:r>
            <a:endParaRPr lang="zh-TW" altLang="en-US" dirty="0"/>
          </a:p>
        </p:txBody>
      </p:sp>
      <p:sp>
        <p:nvSpPr>
          <p:cNvPr id="30723" name="內容版面配置區 2"/>
          <p:cNvSpPr>
            <a:spLocks noGrp="1"/>
          </p:cNvSpPr>
          <p:nvPr>
            <p:ph idx="1"/>
          </p:nvPr>
        </p:nvSpPr>
        <p:spPr/>
        <p:txBody>
          <a:bodyPr/>
          <a:lstStyle/>
          <a:p>
            <a:r>
              <a:rPr lang="en-US" altLang="zh-TW" smtClean="0">
                <a:latin typeface="Arial" charset="0"/>
                <a:cs typeface="Arial" charset="0"/>
              </a:rPr>
              <a:t>Strengthen Trading system</a:t>
            </a:r>
          </a:p>
          <a:p>
            <a:pPr lvl="1"/>
            <a:r>
              <a:rPr lang="en-US" altLang="zh-TW" smtClean="0">
                <a:latin typeface="Arial" charset="0"/>
                <a:cs typeface="Arial" charset="0"/>
              </a:rPr>
              <a:t>Low latency</a:t>
            </a:r>
          </a:p>
          <a:p>
            <a:pPr lvl="1"/>
            <a:r>
              <a:rPr lang="en-US" altLang="zh-TW" smtClean="0">
                <a:latin typeface="Arial" charset="0"/>
                <a:cs typeface="Arial" charset="0"/>
              </a:rPr>
              <a:t>Move to Linux for lower cost and fast expansion</a:t>
            </a:r>
          </a:p>
          <a:p>
            <a:r>
              <a:rPr lang="en-US" altLang="zh-TW" smtClean="0">
                <a:latin typeface="Arial" charset="0"/>
                <a:cs typeface="Arial" charset="0"/>
              </a:rPr>
              <a:t>Trading related IT services</a:t>
            </a:r>
          </a:p>
          <a:p>
            <a:pPr lvl="1"/>
            <a:r>
              <a:rPr lang="en-US" altLang="zh-TW" smtClean="0">
                <a:latin typeface="Arial" charset="0"/>
                <a:cs typeface="Arial" charset="0"/>
              </a:rPr>
              <a:t>DMA, Direct Market Access</a:t>
            </a:r>
          </a:p>
          <a:p>
            <a:pPr lvl="1"/>
            <a:r>
              <a:rPr lang="en-US" altLang="zh-TW" smtClean="0">
                <a:latin typeface="Arial" charset="0"/>
                <a:cs typeface="Arial" charset="0"/>
              </a:rPr>
              <a:t>Co-location</a:t>
            </a:r>
          </a:p>
          <a:p>
            <a:pPr lvl="1"/>
            <a:r>
              <a:rPr lang="en-US" altLang="zh-TW" smtClean="0">
                <a:latin typeface="Arial" charset="0"/>
                <a:cs typeface="Arial" charset="0"/>
              </a:rPr>
              <a:t>Direct, low latency and rich market data feed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fontAlgn="auto">
              <a:spcAft>
                <a:spcPts val="0"/>
              </a:spcAft>
              <a:defRPr/>
            </a:pPr>
            <a:r>
              <a:rPr lang="en-US" altLang="zh-TW" dirty="0" smtClean="0"/>
              <a:t>Latency Competition</a:t>
            </a:r>
            <a:endParaRPr lang="zh-TW" altLang="en-US" dirty="0"/>
          </a:p>
        </p:txBody>
      </p:sp>
      <p:sp>
        <p:nvSpPr>
          <p:cNvPr id="5" name="內容版面配置區 4"/>
          <p:cNvSpPr>
            <a:spLocks noGrp="1"/>
          </p:cNvSpPr>
          <p:nvPr>
            <p:ph idx="1"/>
          </p:nvPr>
        </p:nvSpPr>
        <p:spPr>
          <a:xfrm>
            <a:off x="457200" y="6021388"/>
            <a:ext cx="8229600" cy="647700"/>
          </a:xfrm>
        </p:spPr>
        <p:txBody>
          <a:bodyPr rtlCol="0">
            <a:normAutofit fontScale="47500" lnSpcReduction="20000"/>
          </a:bodyPr>
          <a:lstStyle/>
          <a:p>
            <a:pPr fontAlgn="auto">
              <a:spcAft>
                <a:spcPts val="0"/>
              </a:spcAft>
              <a:buFont typeface="Arial" pitchFamily="34" charset="0"/>
              <a:buChar char="•"/>
              <a:defRPr/>
            </a:pPr>
            <a:r>
              <a:rPr lang="en-US" altLang="zh-TW" dirty="0" smtClean="0"/>
              <a:t>Quoted from “EXTURE+ Trading System - Preparing for the coming era of Asian HFT”, </a:t>
            </a:r>
            <a:r>
              <a:rPr lang="en-US" altLang="zh-TW" dirty="0" err="1" smtClean="0"/>
              <a:t>Dae</a:t>
            </a:r>
            <a:r>
              <a:rPr lang="en-US" altLang="zh-TW" dirty="0" smtClean="0"/>
              <a:t>-Young Kim of KRX at Trading Architecture Asia 2011, September 8, 2011</a:t>
            </a:r>
          </a:p>
          <a:p>
            <a:pPr fontAlgn="auto">
              <a:spcAft>
                <a:spcPts val="0"/>
              </a:spcAft>
              <a:buFont typeface="Arial" pitchFamily="34" charset="0"/>
              <a:buChar char="•"/>
              <a:defRPr/>
            </a:pPr>
            <a:endParaRPr lang="zh-TW" altLang="en-US" dirty="0"/>
          </a:p>
        </p:txBody>
      </p:sp>
      <p:pic>
        <p:nvPicPr>
          <p:cNvPr id="31748" name="Picture 2" descr="\\Bdc\國外交易所it相關資訊\統計\20111125 Latency.bmp"/>
          <p:cNvPicPr>
            <a:picLocks noChangeAspect="1" noChangeArrowheads="1"/>
          </p:cNvPicPr>
          <p:nvPr/>
        </p:nvPicPr>
        <p:blipFill>
          <a:blip r:embed="rId3" cstate="print"/>
          <a:srcRect/>
          <a:stretch>
            <a:fillRect/>
          </a:stretch>
        </p:blipFill>
        <p:spPr bwMode="auto">
          <a:xfrm>
            <a:off x="1258888" y="1484313"/>
            <a:ext cx="6697662" cy="4338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fontAlgn="auto">
              <a:spcAft>
                <a:spcPts val="0"/>
              </a:spcAft>
              <a:defRPr/>
            </a:pPr>
            <a:r>
              <a:rPr lang="en-US" altLang="zh-TW" dirty="0" smtClean="0"/>
              <a:t>DMA</a:t>
            </a:r>
            <a:endParaRPr lang="zh-TW" altLang="en-US" dirty="0"/>
          </a:p>
        </p:txBody>
      </p:sp>
      <p:sp>
        <p:nvSpPr>
          <p:cNvPr id="32771" name="文字版面配置區 3"/>
          <p:cNvSpPr>
            <a:spLocks noGrp="1"/>
          </p:cNvSpPr>
          <p:nvPr>
            <p:ph idx="1"/>
          </p:nvPr>
        </p:nvSpPr>
        <p:spPr>
          <a:xfrm>
            <a:off x="457200" y="1816100"/>
            <a:ext cx="3609975" cy="676275"/>
          </a:xfrm>
        </p:spPr>
        <p:txBody>
          <a:bodyPr/>
          <a:lstStyle/>
          <a:p>
            <a:pPr algn="ctr">
              <a:buFont typeface="Arial" charset="0"/>
              <a:buNone/>
            </a:pPr>
            <a:r>
              <a:rPr lang="en-US" altLang="zh-TW" smtClean="0">
                <a:latin typeface="Arial" charset="0"/>
                <a:cs typeface="Arial" charset="0"/>
              </a:rPr>
              <a:t>Low Touch</a:t>
            </a:r>
            <a:endParaRPr lang="zh-TW" altLang="en-US" smtClean="0">
              <a:latin typeface="Arial" charset="0"/>
              <a:cs typeface="Arial" charset="0"/>
            </a:endParaRPr>
          </a:p>
        </p:txBody>
      </p:sp>
      <p:sp>
        <p:nvSpPr>
          <p:cNvPr id="32772" name="文字版面配置區 5"/>
          <p:cNvSpPr>
            <a:spLocks noGrp="1"/>
          </p:cNvSpPr>
          <p:nvPr>
            <p:ph type="body" sz="quarter" idx="4294967295"/>
          </p:nvPr>
        </p:nvSpPr>
        <p:spPr>
          <a:xfrm>
            <a:off x="4787900" y="1852613"/>
            <a:ext cx="3744913" cy="639762"/>
          </a:xfrm>
        </p:spPr>
        <p:txBody>
          <a:bodyPr/>
          <a:lstStyle/>
          <a:p>
            <a:pPr algn="ctr">
              <a:buFont typeface="Arial" charset="0"/>
              <a:buNone/>
            </a:pPr>
            <a:r>
              <a:rPr lang="en-US" altLang="zh-TW" smtClean="0">
                <a:latin typeface="Arial" charset="0"/>
                <a:cs typeface="Arial" charset="0"/>
              </a:rPr>
              <a:t>No Touch</a:t>
            </a:r>
            <a:endParaRPr lang="zh-TW" altLang="en-US" smtClean="0">
              <a:latin typeface="Arial" charset="0"/>
              <a:cs typeface="Arial" charset="0"/>
            </a:endParaRPr>
          </a:p>
        </p:txBody>
      </p:sp>
      <p:grpSp>
        <p:nvGrpSpPr>
          <p:cNvPr id="32773" name="群組 36"/>
          <p:cNvGrpSpPr>
            <a:grpSpLocks/>
          </p:cNvGrpSpPr>
          <p:nvPr/>
        </p:nvGrpSpPr>
        <p:grpSpPr bwMode="auto">
          <a:xfrm>
            <a:off x="4787900" y="2852738"/>
            <a:ext cx="3536950" cy="2663825"/>
            <a:chOff x="4788024" y="2852936"/>
            <a:chExt cx="3536654" cy="2664296"/>
          </a:xfrm>
        </p:grpSpPr>
        <p:sp>
          <p:nvSpPr>
            <p:cNvPr id="26" name="流程圖: 替代處理程序 25"/>
            <p:cNvSpPr/>
            <p:nvPr/>
          </p:nvSpPr>
          <p:spPr>
            <a:xfrm>
              <a:off x="4788024" y="2852936"/>
              <a:ext cx="1223861" cy="86375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Client</a:t>
              </a:r>
            </a:p>
            <a:p>
              <a:pPr algn="ctr" fontAlgn="auto">
                <a:spcBef>
                  <a:spcPts val="0"/>
                </a:spcBef>
                <a:spcAft>
                  <a:spcPts val="0"/>
                </a:spcAft>
                <a:defRPr/>
              </a:pPr>
              <a:r>
                <a:rPr kumimoji="0" lang="en-US" altLang="zh-TW" dirty="0"/>
                <a:t>System</a:t>
              </a:r>
              <a:endParaRPr kumimoji="0" lang="zh-TW" altLang="en-US" dirty="0"/>
            </a:p>
          </p:txBody>
        </p:sp>
        <p:sp>
          <p:nvSpPr>
            <p:cNvPr id="27" name="流程圖: 替代處理程序 26"/>
            <p:cNvSpPr/>
            <p:nvPr/>
          </p:nvSpPr>
          <p:spPr>
            <a:xfrm>
              <a:off x="7092881" y="2852936"/>
              <a:ext cx="1223861" cy="86375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Broker</a:t>
              </a:r>
              <a:endParaRPr kumimoji="0" lang="zh-TW" altLang="en-US" dirty="0"/>
            </a:p>
          </p:txBody>
        </p:sp>
        <p:sp>
          <p:nvSpPr>
            <p:cNvPr id="28" name="流程圖: 替代處理程序 27"/>
            <p:cNvSpPr/>
            <p:nvPr/>
          </p:nvSpPr>
          <p:spPr>
            <a:xfrm>
              <a:off x="7092881" y="4653479"/>
              <a:ext cx="1223861" cy="86375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Exchange</a:t>
              </a:r>
              <a:endParaRPr kumimoji="0" lang="zh-TW" altLang="en-US" dirty="0"/>
            </a:p>
          </p:txBody>
        </p:sp>
        <p:sp>
          <p:nvSpPr>
            <p:cNvPr id="32785" name="文字方塊 30"/>
            <p:cNvSpPr txBox="1">
              <a:spLocks noChangeArrowheads="1"/>
            </p:cNvSpPr>
            <p:nvPr/>
          </p:nvSpPr>
          <p:spPr bwMode="auto">
            <a:xfrm>
              <a:off x="5508104" y="4293096"/>
              <a:ext cx="1113895" cy="646331"/>
            </a:xfrm>
            <a:prstGeom prst="rect">
              <a:avLst/>
            </a:prstGeom>
            <a:noFill/>
            <a:ln w="9525">
              <a:noFill/>
              <a:miter lim="800000"/>
              <a:headEnd/>
              <a:tailEnd/>
            </a:ln>
          </p:spPr>
          <p:txBody>
            <a:bodyPr wrap="none">
              <a:spAutoFit/>
            </a:bodyPr>
            <a:lstStyle/>
            <a:p>
              <a:r>
                <a:rPr kumimoji="0" lang="en-US" altLang="zh-TW" b="1">
                  <a:solidFill>
                    <a:schemeClr val="bg1"/>
                  </a:solidFill>
                  <a:latin typeface="Calibri" pitchFamily="34" charset="0"/>
                </a:rPr>
                <a:t>Electronic</a:t>
              </a:r>
            </a:p>
            <a:p>
              <a:r>
                <a:rPr kumimoji="0" lang="en-US" altLang="zh-TW" b="1">
                  <a:solidFill>
                    <a:schemeClr val="bg1"/>
                  </a:solidFill>
                  <a:latin typeface="Calibri" pitchFamily="34" charset="0"/>
                </a:rPr>
                <a:t>orders</a:t>
              </a:r>
              <a:endParaRPr kumimoji="0" lang="zh-TW" altLang="en-US" b="1">
                <a:solidFill>
                  <a:schemeClr val="bg1"/>
                </a:solidFill>
                <a:latin typeface="Calibri" pitchFamily="34" charset="0"/>
              </a:endParaRPr>
            </a:p>
          </p:txBody>
        </p:sp>
        <p:cxnSp>
          <p:nvCxnSpPr>
            <p:cNvPr id="33" name="圖案 32"/>
            <p:cNvCxnSpPr>
              <a:stCxn id="26" idx="2"/>
              <a:endCxn id="28" idx="1"/>
            </p:cNvCxnSpPr>
            <p:nvPr/>
          </p:nvCxnSpPr>
          <p:spPr>
            <a:xfrm rot="16200000" flipH="1">
              <a:off x="5562481" y="3554955"/>
              <a:ext cx="1368667" cy="1692133"/>
            </a:xfrm>
            <a:prstGeom prst="bentConnector2">
              <a:avLst/>
            </a:prstGeom>
            <a:ln w="31750">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a:stCxn id="28" idx="0"/>
              <a:endCxn id="27" idx="2"/>
            </p:cNvCxnSpPr>
            <p:nvPr/>
          </p:nvCxnSpPr>
          <p:spPr>
            <a:xfrm rot="5400000" flipH="1" flipV="1">
              <a:off x="7237210" y="4185084"/>
              <a:ext cx="935203" cy="158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32788" name="文字方塊 35"/>
            <p:cNvSpPr txBox="1">
              <a:spLocks noChangeArrowheads="1"/>
            </p:cNvSpPr>
            <p:nvPr/>
          </p:nvSpPr>
          <p:spPr bwMode="auto">
            <a:xfrm>
              <a:off x="7668344" y="3933056"/>
              <a:ext cx="656334" cy="646331"/>
            </a:xfrm>
            <a:prstGeom prst="rect">
              <a:avLst/>
            </a:prstGeom>
            <a:noFill/>
            <a:ln w="9525">
              <a:noFill/>
              <a:miter lim="800000"/>
              <a:headEnd/>
              <a:tailEnd/>
            </a:ln>
          </p:spPr>
          <p:txBody>
            <a:bodyPr wrap="none">
              <a:spAutoFit/>
            </a:bodyPr>
            <a:lstStyle/>
            <a:p>
              <a:r>
                <a:rPr kumimoji="0" lang="en-US" altLang="zh-TW" b="1">
                  <a:solidFill>
                    <a:schemeClr val="bg1"/>
                  </a:solidFill>
                  <a:latin typeface="Calibri" pitchFamily="34" charset="0"/>
                </a:rPr>
                <a:t>Drop</a:t>
              </a:r>
            </a:p>
            <a:p>
              <a:r>
                <a:rPr kumimoji="0" lang="en-US" altLang="zh-TW" b="1">
                  <a:solidFill>
                    <a:schemeClr val="bg1"/>
                  </a:solidFill>
                  <a:latin typeface="Calibri" pitchFamily="34" charset="0"/>
                </a:rPr>
                <a:t>Copy</a:t>
              </a:r>
              <a:endParaRPr kumimoji="0" lang="zh-TW" altLang="en-US" b="1">
                <a:solidFill>
                  <a:schemeClr val="bg1"/>
                </a:solidFill>
                <a:latin typeface="Calibri" pitchFamily="34" charset="0"/>
              </a:endParaRPr>
            </a:p>
          </p:txBody>
        </p:sp>
      </p:grpSp>
      <p:grpSp>
        <p:nvGrpSpPr>
          <p:cNvPr id="32774" name="群組 38"/>
          <p:cNvGrpSpPr>
            <a:grpSpLocks/>
          </p:cNvGrpSpPr>
          <p:nvPr/>
        </p:nvGrpSpPr>
        <p:grpSpPr bwMode="auto">
          <a:xfrm>
            <a:off x="611188" y="2636838"/>
            <a:ext cx="3956050" cy="2879725"/>
            <a:chOff x="611560" y="2636912"/>
            <a:chExt cx="3956448" cy="2880320"/>
          </a:xfrm>
        </p:grpSpPr>
        <p:sp>
          <p:nvSpPr>
            <p:cNvPr id="8" name="流程圖: 替代處理程序 7"/>
            <p:cNvSpPr/>
            <p:nvPr/>
          </p:nvSpPr>
          <p:spPr>
            <a:xfrm>
              <a:off x="611560" y="2852857"/>
              <a:ext cx="1224085" cy="86377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Client</a:t>
              </a:r>
            </a:p>
            <a:p>
              <a:pPr algn="ctr" fontAlgn="auto">
                <a:spcBef>
                  <a:spcPts val="0"/>
                </a:spcBef>
                <a:spcAft>
                  <a:spcPts val="0"/>
                </a:spcAft>
                <a:defRPr/>
              </a:pPr>
              <a:r>
                <a:rPr kumimoji="0" lang="en-US" altLang="zh-TW" dirty="0"/>
                <a:t>System</a:t>
              </a:r>
              <a:endParaRPr kumimoji="0" lang="zh-TW" altLang="en-US" dirty="0"/>
            </a:p>
          </p:txBody>
        </p:sp>
        <p:sp>
          <p:nvSpPr>
            <p:cNvPr id="10" name="流程圖: 替代處理程序 9"/>
            <p:cNvSpPr/>
            <p:nvPr/>
          </p:nvSpPr>
          <p:spPr>
            <a:xfrm>
              <a:off x="2915254" y="2852857"/>
              <a:ext cx="1224086" cy="86377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Broker</a:t>
              </a:r>
              <a:endParaRPr kumimoji="0" lang="zh-TW" altLang="en-US" dirty="0"/>
            </a:p>
          </p:txBody>
        </p:sp>
        <p:sp>
          <p:nvSpPr>
            <p:cNvPr id="11" name="流程圖: 替代處理程序 10"/>
            <p:cNvSpPr/>
            <p:nvPr/>
          </p:nvSpPr>
          <p:spPr>
            <a:xfrm>
              <a:off x="2915254" y="4653454"/>
              <a:ext cx="1224086" cy="86377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Exchange</a:t>
              </a:r>
              <a:endParaRPr kumimoji="0" lang="zh-TW" altLang="en-US" dirty="0"/>
            </a:p>
          </p:txBody>
        </p:sp>
        <p:cxnSp>
          <p:nvCxnSpPr>
            <p:cNvPr id="13" name="直線單箭頭接點 12"/>
            <p:cNvCxnSpPr>
              <a:stCxn id="8" idx="3"/>
              <a:endCxn id="10" idx="1"/>
            </p:cNvCxnSpPr>
            <p:nvPr/>
          </p:nvCxnSpPr>
          <p:spPr>
            <a:xfrm>
              <a:off x="1835645" y="3284746"/>
              <a:ext cx="1079609" cy="1587"/>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a:stCxn id="10" idx="2"/>
              <a:endCxn id="11" idx="0"/>
            </p:cNvCxnSpPr>
            <p:nvPr/>
          </p:nvCxnSpPr>
          <p:spPr>
            <a:xfrm rot="5400000">
              <a:off x="3059682" y="4185044"/>
              <a:ext cx="935231" cy="1587"/>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p:sp>
          <p:nvSpPr>
            <p:cNvPr id="32780" name="文字方塊 15"/>
            <p:cNvSpPr txBox="1">
              <a:spLocks noChangeArrowheads="1"/>
            </p:cNvSpPr>
            <p:nvPr/>
          </p:nvSpPr>
          <p:spPr bwMode="auto">
            <a:xfrm>
              <a:off x="1835696" y="2636912"/>
              <a:ext cx="1113895" cy="646331"/>
            </a:xfrm>
            <a:prstGeom prst="rect">
              <a:avLst/>
            </a:prstGeom>
            <a:noFill/>
            <a:ln w="9525">
              <a:noFill/>
              <a:miter lim="800000"/>
              <a:headEnd/>
              <a:tailEnd/>
            </a:ln>
          </p:spPr>
          <p:txBody>
            <a:bodyPr wrap="none">
              <a:spAutoFit/>
            </a:bodyPr>
            <a:lstStyle/>
            <a:p>
              <a:r>
                <a:rPr kumimoji="0" lang="en-US" altLang="zh-TW" b="1">
                  <a:solidFill>
                    <a:schemeClr val="bg1"/>
                  </a:solidFill>
                  <a:latin typeface="Calibri" pitchFamily="34" charset="0"/>
                </a:rPr>
                <a:t>Electronic</a:t>
              </a:r>
            </a:p>
            <a:p>
              <a:r>
                <a:rPr kumimoji="0" lang="en-US" altLang="zh-TW" b="1">
                  <a:solidFill>
                    <a:schemeClr val="bg1"/>
                  </a:solidFill>
                  <a:latin typeface="Calibri" pitchFamily="34" charset="0"/>
                </a:rPr>
                <a:t>orders</a:t>
              </a:r>
              <a:endParaRPr kumimoji="0" lang="zh-TW" altLang="en-US" b="1">
                <a:solidFill>
                  <a:schemeClr val="bg1"/>
                </a:solidFill>
                <a:latin typeface="Calibri" pitchFamily="34" charset="0"/>
              </a:endParaRPr>
            </a:p>
          </p:txBody>
        </p:sp>
        <p:sp>
          <p:nvSpPr>
            <p:cNvPr id="32781" name="文字方塊 37"/>
            <p:cNvSpPr txBox="1">
              <a:spLocks noChangeArrowheads="1"/>
            </p:cNvSpPr>
            <p:nvPr/>
          </p:nvSpPr>
          <p:spPr bwMode="auto">
            <a:xfrm>
              <a:off x="3491880" y="3717032"/>
              <a:ext cx="1076128" cy="923330"/>
            </a:xfrm>
            <a:prstGeom prst="rect">
              <a:avLst/>
            </a:prstGeom>
            <a:noFill/>
            <a:ln w="9525">
              <a:noFill/>
              <a:miter lim="800000"/>
              <a:headEnd/>
              <a:tailEnd/>
            </a:ln>
          </p:spPr>
          <p:txBody>
            <a:bodyPr wrap="none">
              <a:spAutoFit/>
            </a:bodyPr>
            <a:lstStyle/>
            <a:p>
              <a:r>
                <a:rPr kumimoji="0" lang="en-US" altLang="zh-TW" b="1">
                  <a:solidFill>
                    <a:schemeClr val="bg1"/>
                  </a:solidFill>
                  <a:latin typeface="Calibri" pitchFamily="34" charset="0"/>
                </a:rPr>
                <a:t>Route</a:t>
              </a:r>
            </a:p>
            <a:p>
              <a:r>
                <a:rPr kumimoji="0" lang="en-US" altLang="zh-TW" b="1">
                  <a:solidFill>
                    <a:schemeClr val="bg1"/>
                  </a:solidFill>
                  <a:latin typeface="Calibri" pitchFamily="34" charset="0"/>
                </a:rPr>
                <a:t>To</a:t>
              </a:r>
            </a:p>
            <a:p>
              <a:r>
                <a:rPr kumimoji="0" lang="en-US" altLang="zh-TW" b="1">
                  <a:solidFill>
                    <a:schemeClr val="bg1"/>
                  </a:solidFill>
                  <a:latin typeface="Calibri" pitchFamily="34" charset="0"/>
                </a:rPr>
                <a:t>Exchange</a:t>
              </a:r>
              <a:endParaRPr kumimoji="0" lang="zh-TW" altLang="en-US" b="1">
                <a:solidFill>
                  <a:schemeClr val="bg1"/>
                </a:solidFill>
                <a:latin typeface="Calibri" pitchFamily="34" charset="0"/>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fontAlgn="auto">
              <a:spcAft>
                <a:spcPts val="0"/>
              </a:spcAft>
              <a:defRPr/>
            </a:pPr>
            <a:r>
              <a:rPr lang="en-US" altLang="zh-TW" dirty="0" smtClean="0"/>
              <a:t>Co-Location</a:t>
            </a:r>
            <a:endParaRPr lang="zh-TW" altLang="en-US" dirty="0"/>
          </a:p>
        </p:txBody>
      </p:sp>
      <p:sp>
        <p:nvSpPr>
          <p:cNvPr id="3" name="內容版面配置區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US" altLang="zh-TW" dirty="0" smtClean="0"/>
              <a:t>Distance matters</a:t>
            </a:r>
          </a:p>
          <a:p>
            <a:pPr lvl="1" fontAlgn="auto">
              <a:spcAft>
                <a:spcPts val="0"/>
              </a:spcAft>
              <a:buFont typeface="Arial" pitchFamily="34" charset="0"/>
              <a:buChar char="–"/>
              <a:defRPr/>
            </a:pPr>
            <a:r>
              <a:rPr lang="en-US" altLang="zh-TW" dirty="0" smtClean="0"/>
              <a:t>Light speed 300,000km/sec</a:t>
            </a:r>
          </a:p>
          <a:p>
            <a:pPr lvl="1" fontAlgn="auto">
              <a:spcAft>
                <a:spcPts val="0"/>
              </a:spcAft>
              <a:buFont typeface="Arial" pitchFamily="34" charset="0"/>
              <a:buNone/>
              <a:defRPr/>
            </a:pPr>
            <a:r>
              <a:rPr lang="en-US" altLang="zh-TW" dirty="0" smtClean="0"/>
              <a:t>	= 300m/microsecond</a:t>
            </a:r>
          </a:p>
          <a:p>
            <a:pPr lvl="1" fontAlgn="auto">
              <a:spcAft>
                <a:spcPts val="0"/>
              </a:spcAft>
              <a:buFont typeface="Arial" pitchFamily="34" charset="0"/>
              <a:buNone/>
              <a:defRPr/>
            </a:pPr>
            <a:r>
              <a:rPr lang="en-US" altLang="zh-TW" dirty="0" smtClean="0"/>
              <a:t>	= 30cm/nanosecond</a:t>
            </a:r>
          </a:p>
          <a:p>
            <a:pPr fontAlgn="auto">
              <a:spcAft>
                <a:spcPts val="0"/>
              </a:spcAft>
              <a:buFont typeface="Arial" pitchFamily="34" charset="0"/>
              <a:buChar char="•"/>
              <a:defRPr/>
            </a:pPr>
            <a:r>
              <a:rPr lang="en-US" altLang="zh-TW" dirty="0" smtClean="0"/>
              <a:t>Client or broker systems moving into exchange data center to reduce latency</a:t>
            </a:r>
          </a:p>
          <a:p>
            <a:pPr lvl="1" fontAlgn="auto">
              <a:spcAft>
                <a:spcPts val="0"/>
              </a:spcAft>
              <a:buFont typeface="Arial" pitchFamily="34" charset="0"/>
              <a:buChar char="–"/>
              <a:defRPr/>
            </a:pPr>
            <a:r>
              <a:rPr lang="en-US" altLang="zh-TW" dirty="0" smtClean="0"/>
              <a:t>Major exchanges provide co-location for revenue</a:t>
            </a:r>
          </a:p>
          <a:p>
            <a:pPr lvl="1" fontAlgn="auto">
              <a:spcAft>
                <a:spcPts val="0"/>
              </a:spcAft>
              <a:buFont typeface="Arial" pitchFamily="34" charset="0"/>
              <a:buChar char="–"/>
              <a:defRPr/>
            </a:pPr>
            <a:r>
              <a:rPr lang="en-US" altLang="zh-TW" dirty="0" smtClean="0"/>
              <a:t>Football fields size data center with equal cable length to exchange trading system from </a:t>
            </a:r>
            <a:r>
              <a:rPr lang="en-US" altLang="zh-TW" smtClean="0"/>
              <a:t>any racket</a:t>
            </a:r>
            <a:endParaRPr lang="en-US" altLang="zh-TW"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fontAlgn="auto">
              <a:spcAft>
                <a:spcPts val="0"/>
              </a:spcAft>
              <a:defRPr/>
            </a:pPr>
            <a:r>
              <a:rPr lang="en-US" altLang="zh-TW" dirty="0" smtClean="0"/>
              <a:t>Facilities of Intermediaries</a:t>
            </a:r>
            <a:endParaRPr lang="zh-TW" altLang="en-US" dirty="0"/>
          </a:p>
        </p:txBody>
      </p:sp>
      <p:sp>
        <p:nvSpPr>
          <p:cNvPr id="34819" name="內容版面配置區 2"/>
          <p:cNvSpPr>
            <a:spLocks noGrp="1"/>
          </p:cNvSpPr>
          <p:nvPr>
            <p:ph idx="1"/>
          </p:nvPr>
        </p:nvSpPr>
        <p:spPr/>
        <p:txBody>
          <a:bodyPr/>
          <a:lstStyle/>
          <a:p>
            <a:r>
              <a:rPr lang="en-US" altLang="zh-TW" dirty="0" smtClean="0">
                <a:latin typeface="Arial" charset="0"/>
                <a:cs typeface="Arial" charset="0"/>
              </a:rPr>
              <a:t>Standard connection protocol</a:t>
            </a:r>
          </a:p>
          <a:p>
            <a:pPr lvl="1"/>
            <a:r>
              <a:rPr lang="en-US" altLang="zh-TW" dirty="0" smtClean="0">
                <a:latin typeface="Arial" charset="0"/>
                <a:cs typeface="Arial" charset="0"/>
              </a:rPr>
              <a:t>FIX, Financial Information </a:t>
            </a:r>
            <a:r>
              <a:rPr lang="en-US" altLang="zh-TW" dirty="0" err="1" smtClean="0">
                <a:latin typeface="Arial" charset="0"/>
                <a:cs typeface="Arial" charset="0"/>
              </a:rPr>
              <a:t>eXchange</a:t>
            </a:r>
            <a:endParaRPr lang="en-US" altLang="zh-TW" dirty="0" smtClean="0">
              <a:latin typeface="Arial" charset="0"/>
              <a:cs typeface="Arial" charset="0"/>
            </a:endParaRPr>
          </a:p>
          <a:p>
            <a:r>
              <a:rPr lang="en-US" altLang="zh-TW" dirty="0" err="1" smtClean="0">
                <a:latin typeface="Arial" charset="0"/>
                <a:cs typeface="Arial" charset="0"/>
              </a:rPr>
              <a:t>Algo</a:t>
            </a:r>
            <a:r>
              <a:rPr lang="en-US" altLang="zh-TW" dirty="0" smtClean="0">
                <a:latin typeface="Arial" charset="0"/>
                <a:cs typeface="Arial" charset="0"/>
              </a:rPr>
              <a:t> engine: </a:t>
            </a:r>
            <a:r>
              <a:rPr lang="en-US" altLang="zh-TW" dirty="0" err="1" smtClean="0">
                <a:latin typeface="Arial" charset="0"/>
                <a:cs typeface="Arial" charset="0"/>
              </a:rPr>
              <a:t>insource</a:t>
            </a:r>
            <a:r>
              <a:rPr lang="en-US" altLang="zh-TW" dirty="0" smtClean="0">
                <a:latin typeface="Arial" charset="0"/>
                <a:cs typeface="Arial" charset="0"/>
              </a:rPr>
              <a:t>/outsource</a:t>
            </a:r>
          </a:p>
          <a:p>
            <a:r>
              <a:rPr lang="en-US" altLang="zh-TW" dirty="0" smtClean="0">
                <a:latin typeface="Arial" charset="0"/>
                <a:cs typeface="Arial" charset="0"/>
              </a:rPr>
              <a:t>Smart order routing</a:t>
            </a:r>
          </a:p>
          <a:p>
            <a:r>
              <a:rPr lang="en-US" altLang="zh-TW" dirty="0" err="1" smtClean="0">
                <a:latin typeface="Arial" charset="0"/>
                <a:cs typeface="Arial" charset="0"/>
              </a:rPr>
              <a:t>Algo</a:t>
            </a:r>
            <a:r>
              <a:rPr lang="en-US" altLang="zh-TW" dirty="0" smtClean="0">
                <a:latin typeface="Arial" charset="0"/>
                <a:cs typeface="Arial" charset="0"/>
              </a:rPr>
              <a:t> incorporated protocol</a:t>
            </a:r>
          </a:p>
          <a:p>
            <a:pPr lvl="1"/>
            <a:r>
              <a:rPr lang="en-US" altLang="zh-TW" dirty="0" err="1" smtClean="0">
                <a:latin typeface="Arial" charset="0"/>
                <a:cs typeface="Arial" charset="0"/>
              </a:rPr>
              <a:t>FIXatdl</a:t>
            </a:r>
            <a:r>
              <a:rPr lang="en-US" altLang="zh-TW" dirty="0" smtClean="0">
                <a:latin typeface="Arial" charset="0"/>
                <a:cs typeface="Arial" charset="0"/>
              </a:rPr>
              <a:t>, FIX </a:t>
            </a:r>
            <a:r>
              <a:rPr lang="en-US" altLang="zh-TW" dirty="0" err="1" smtClean="0">
                <a:latin typeface="Arial" charset="0"/>
                <a:cs typeface="Arial" charset="0"/>
              </a:rPr>
              <a:t>algo</a:t>
            </a:r>
            <a:r>
              <a:rPr lang="en-US" altLang="zh-TW" dirty="0" smtClean="0">
                <a:latin typeface="Arial" charset="0"/>
                <a:cs typeface="Arial" charset="0"/>
              </a:rPr>
              <a:t> trading definition language</a:t>
            </a:r>
            <a:endParaRPr lang="zh-TW" alt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fontScale="90000"/>
          </a:bodyPr>
          <a:lstStyle/>
          <a:p>
            <a:pPr fontAlgn="auto">
              <a:spcAft>
                <a:spcPts val="0"/>
              </a:spcAft>
              <a:defRPr/>
            </a:pPr>
            <a:r>
              <a:rPr lang="en-US" altLang="zh-TW" dirty="0" smtClean="0"/>
              <a:t>Any other that reduces latency</a:t>
            </a:r>
            <a:endParaRPr lang="zh-TW" altLang="en-US" dirty="0"/>
          </a:p>
        </p:txBody>
      </p:sp>
      <p:sp>
        <p:nvSpPr>
          <p:cNvPr id="35843" name="內容版面配置區 2"/>
          <p:cNvSpPr>
            <a:spLocks noGrp="1"/>
          </p:cNvSpPr>
          <p:nvPr>
            <p:ph idx="1"/>
          </p:nvPr>
        </p:nvSpPr>
        <p:spPr/>
        <p:txBody>
          <a:bodyPr/>
          <a:lstStyle/>
          <a:p>
            <a:r>
              <a:rPr lang="en-US" altLang="zh-TW" dirty="0" smtClean="0">
                <a:latin typeface="Arial" charset="0"/>
                <a:cs typeface="Arial" charset="0"/>
              </a:rPr>
              <a:t>Low latency network/protocol</a:t>
            </a:r>
          </a:p>
          <a:p>
            <a:pPr lvl="1"/>
            <a:r>
              <a:rPr lang="en-US" altLang="zh-TW" dirty="0" err="1" smtClean="0">
                <a:latin typeface="Arial" charset="0"/>
                <a:cs typeface="Arial" charset="0"/>
              </a:rPr>
              <a:t>Infiniband</a:t>
            </a:r>
            <a:endParaRPr lang="en-US" altLang="zh-TW" dirty="0" smtClean="0">
              <a:latin typeface="Arial" charset="0"/>
              <a:cs typeface="Arial" charset="0"/>
            </a:endParaRPr>
          </a:p>
          <a:p>
            <a:pPr lvl="1"/>
            <a:r>
              <a:rPr lang="en-US" altLang="zh-TW" dirty="0" smtClean="0">
                <a:latin typeface="Arial" charset="0"/>
                <a:cs typeface="Arial" charset="0"/>
              </a:rPr>
              <a:t>RDMA, Remote Direct Memory Access</a:t>
            </a:r>
          </a:p>
          <a:p>
            <a:pPr lvl="1"/>
            <a:r>
              <a:rPr lang="en-US" altLang="zh-TW" dirty="0" smtClean="0">
                <a:latin typeface="Arial" charset="0"/>
                <a:cs typeface="Arial" charset="0"/>
              </a:rPr>
              <a:t>Acceleration NIC driver</a:t>
            </a:r>
          </a:p>
          <a:p>
            <a:r>
              <a:rPr lang="en-US" altLang="zh-TW" dirty="0" smtClean="0">
                <a:latin typeface="Arial" charset="0"/>
                <a:cs typeface="Arial" charset="0"/>
              </a:rPr>
              <a:t>Multiple core servers</a:t>
            </a:r>
          </a:p>
          <a:p>
            <a:pPr lvl="1"/>
            <a:r>
              <a:rPr lang="en-US" altLang="zh-TW" dirty="0" smtClean="0">
                <a:latin typeface="Arial" charset="0"/>
                <a:cs typeface="Arial" charset="0"/>
              </a:rPr>
              <a:t>Trade in the box</a:t>
            </a:r>
          </a:p>
          <a:p>
            <a:r>
              <a:rPr lang="en-US" altLang="zh-TW" dirty="0" smtClean="0">
                <a:latin typeface="Arial" charset="0"/>
                <a:cs typeface="Arial" charset="0"/>
              </a:rPr>
              <a:t>FPGA, Field Programmable Gate Array</a:t>
            </a:r>
          </a:p>
          <a:p>
            <a:pPr lvl="1"/>
            <a:endParaRPr lang="zh-TW" alt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74638"/>
            <a:ext cx="8435280" cy="1143000"/>
          </a:xfrm>
        </p:spPr>
        <p:txBody>
          <a:bodyPr rtlCol="0">
            <a:noAutofit/>
          </a:bodyPr>
          <a:lstStyle/>
          <a:p>
            <a:pPr fontAlgn="auto">
              <a:spcAft>
                <a:spcPts val="0"/>
              </a:spcAft>
              <a:defRPr/>
            </a:pPr>
            <a:r>
              <a:rPr lang="en-US" altLang="zh-TW" sz="3600" dirty="0" smtClean="0"/>
              <a:t>Cautious Responses from Regulators</a:t>
            </a:r>
            <a:endParaRPr lang="zh-TW" altLang="en-US" sz="3600" dirty="0"/>
          </a:p>
        </p:txBody>
      </p:sp>
      <p:sp>
        <p:nvSpPr>
          <p:cNvPr id="36867" name="內容版面配置區 2"/>
          <p:cNvSpPr>
            <a:spLocks noGrp="1"/>
          </p:cNvSpPr>
          <p:nvPr>
            <p:ph idx="1"/>
          </p:nvPr>
        </p:nvSpPr>
        <p:spPr/>
        <p:txBody>
          <a:bodyPr/>
          <a:lstStyle/>
          <a:p>
            <a:r>
              <a:rPr lang="en-US" altLang="zh-TW" dirty="0" smtClean="0">
                <a:latin typeface="Arial" charset="0"/>
                <a:cs typeface="Arial" charset="0"/>
              </a:rPr>
              <a:t>Call for study of HFT</a:t>
            </a:r>
          </a:p>
          <a:p>
            <a:r>
              <a:rPr lang="en-US" altLang="zh-TW" dirty="0" smtClean="0">
                <a:latin typeface="Arial" charset="0"/>
                <a:cs typeface="Arial" charset="0"/>
              </a:rPr>
              <a:t>Circuit break</a:t>
            </a:r>
          </a:p>
          <a:p>
            <a:r>
              <a:rPr lang="en-US" altLang="zh-TW" dirty="0" smtClean="0">
                <a:latin typeface="Arial" charset="0"/>
                <a:cs typeface="Arial" charset="0"/>
              </a:rPr>
              <a:t>Risk management guideline</a:t>
            </a:r>
          </a:p>
          <a:p>
            <a:r>
              <a:rPr lang="en-US" altLang="zh-TW" dirty="0" smtClean="0">
                <a:latin typeface="Arial" charset="0"/>
                <a:cs typeface="Arial" charset="0"/>
              </a:rPr>
              <a:t>Co-Location guideline</a:t>
            </a:r>
          </a:p>
          <a:p>
            <a:r>
              <a:rPr lang="en-US" altLang="zh-TW" dirty="0" smtClean="0">
                <a:latin typeface="Arial" charset="0"/>
                <a:cs typeface="Arial" charset="0"/>
              </a:rPr>
              <a:t>Audit trail project</a:t>
            </a:r>
          </a:p>
          <a:p>
            <a:pPr lvl="1"/>
            <a:r>
              <a:rPr lang="en-US" altLang="zh-TW" dirty="0" smtClean="0">
                <a:latin typeface="Arial" charset="0"/>
                <a:cs typeface="Arial" charset="0"/>
              </a:rPr>
              <a:t>Cut from $4bn to $1bn</a:t>
            </a:r>
          </a:p>
          <a:p>
            <a:pPr lvl="1"/>
            <a:r>
              <a:rPr lang="en-US" altLang="zh-TW" dirty="0" smtClean="0">
                <a:latin typeface="Arial" charset="0"/>
                <a:cs typeface="Arial" charset="0"/>
              </a:rPr>
              <a:t>Postponed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altLang="zh-TW" dirty="0" smtClean="0"/>
              <a:t>A Brave New World</a:t>
            </a:r>
            <a:endParaRPr lang="en-US" dirty="0">
              <a:latin typeface="Microsoft JhengHei" pitchFamily="34" charset="-120"/>
              <a:ea typeface="Microsoft JhengHei" pitchFamily="34" charset="-120"/>
            </a:endParaRPr>
          </a:p>
        </p:txBody>
      </p:sp>
      <p:sp>
        <p:nvSpPr>
          <p:cNvPr id="3" name="Content Placeholder 2"/>
          <p:cNvSpPr>
            <a:spLocks noGrp="1"/>
          </p:cNvSpPr>
          <p:nvPr>
            <p:ph idx="1"/>
          </p:nvPr>
        </p:nvSpPr>
        <p:spPr>
          <a:xfrm>
            <a:off x="457200" y="1600200"/>
            <a:ext cx="8229600" cy="4924425"/>
          </a:xfrm>
        </p:spPr>
        <p:txBody>
          <a:bodyPr rtlCol="0">
            <a:normAutofit fontScale="62500" lnSpcReduction="20000"/>
          </a:bodyPr>
          <a:lstStyle/>
          <a:p>
            <a:pPr fontAlgn="auto">
              <a:spcAft>
                <a:spcPts val="0"/>
              </a:spcAft>
              <a:buFont typeface="Arial" pitchFamily="34" charset="0"/>
              <a:buChar char="•"/>
              <a:defRPr/>
            </a:pPr>
            <a:r>
              <a:rPr lang="en-US" altLang="zh-TW" sz="3400" b="1" dirty="0" smtClean="0">
                <a:solidFill>
                  <a:srgbClr val="FFFF00"/>
                </a:solidFill>
                <a:ea typeface="Arial Unicode MS" pitchFamily="34" charset="-120"/>
                <a:cs typeface="Arial Unicode MS" pitchFamily="34" charset="-120"/>
              </a:rPr>
              <a:t>From Atomic Bomb to Algorithmic Trade</a:t>
            </a:r>
          </a:p>
          <a:p>
            <a:pPr lvl="1" fontAlgn="auto">
              <a:spcAft>
                <a:spcPts val="0"/>
              </a:spcAft>
              <a:buFont typeface="Arial" pitchFamily="34" charset="0"/>
              <a:buChar char="–"/>
              <a:defRPr/>
            </a:pPr>
            <a:r>
              <a:rPr lang="en-US" altLang="zh-TW" sz="3400" b="1" dirty="0" smtClean="0">
                <a:solidFill>
                  <a:srgbClr val="FFFF00"/>
                </a:solidFill>
                <a:ea typeface="Arial Unicode MS" pitchFamily="34" charset="-120"/>
                <a:cs typeface="Arial Unicode MS" pitchFamily="34" charset="-120"/>
              </a:rPr>
              <a:t>Changes of Industrial Policy and International Relations</a:t>
            </a:r>
          </a:p>
          <a:p>
            <a:pPr lvl="1" fontAlgn="auto">
              <a:spcAft>
                <a:spcPts val="0"/>
              </a:spcAft>
              <a:buFont typeface="Arial" pitchFamily="34" charset="0"/>
              <a:buChar char="–"/>
              <a:defRPr/>
            </a:pPr>
            <a:r>
              <a:rPr lang="en-US" altLang="zh-TW" sz="3400" b="1" dirty="0" smtClean="0">
                <a:solidFill>
                  <a:srgbClr val="FFFF00"/>
                </a:solidFill>
                <a:ea typeface="Arial Unicode MS" pitchFamily="34" charset="-120"/>
                <a:cs typeface="Arial Unicode MS" pitchFamily="34" charset="-120"/>
              </a:rPr>
              <a:t>Shortening Impact Time of Information on Prices</a:t>
            </a:r>
          </a:p>
          <a:p>
            <a:pPr lvl="1" fontAlgn="auto">
              <a:spcAft>
                <a:spcPts val="0"/>
              </a:spcAft>
              <a:buFont typeface="Arial" pitchFamily="34" charset="0"/>
              <a:buChar char="–"/>
              <a:defRPr/>
            </a:pPr>
            <a:r>
              <a:rPr lang="en-US" altLang="zh-TW" sz="3400" b="1" dirty="0" smtClean="0">
                <a:solidFill>
                  <a:srgbClr val="FFFF00"/>
                </a:solidFill>
                <a:ea typeface="Arial Unicode MS" pitchFamily="34" charset="-120"/>
                <a:cs typeface="Arial Unicode MS" pitchFamily="34" charset="-120"/>
              </a:rPr>
              <a:t>A New Form of Arms Race</a:t>
            </a:r>
          </a:p>
          <a:p>
            <a:pPr fontAlgn="auto">
              <a:spcAft>
                <a:spcPts val="0"/>
              </a:spcAft>
              <a:buFont typeface="Arial" pitchFamily="34" charset="0"/>
              <a:buChar char="•"/>
              <a:defRPr/>
            </a:pPr>
            <a:r>
              <a:rPr lang="en-US" altLang="zh-TW" sz="3400" dirty="0" smtClean="0">
                <a:ea typeface="Arial Unicode MS" pitchFamily="34" charset="-120"/>
                <a:cs typeface="Arial Unicode MS" pitchFamily="34" charset="-120"/>
              </a:rPr>
              <a:t>Market Overview</a:t>
            </a:r>
          </a:p>
          <a:p>
            <a:pPr lvl="1" fontAlgn="auto">
              <a:spcAft>
                <a:spcPts val="0"/>
              </a:spcAft>
              <a:buFont typeface="Arial" pitchFamily="34" charset="0"/>
              <a:buChar char="–"/>
              <a:defRPr/>
            </a:pPr>
            <a:r>
              <a:rPr lang="en-US" altLang="zh-TW" sz="3400" dirty="0" smtClean="0">
                <a:ea typeface="Arial Unicode MS" pitchFamily="34" charset="-120"/>
                <a:cs typeface="Arial Unicode MS" pitchFamily="34" charset="-120"/>
              </a:rPr>
              <a:t>Landscape</a:t>
            </a:r>
          </a:p>
          <a:p>
            <a:pPr lvl="1" fontAlgn="auto">
              <a:spcAft>
                <a:spcPts val="0"/>
              </a:spcAft>
              <a:buFont typeface="Arial" pitchFamily="34" charset="0"/>
              <a:buChar char="–"/>
              <a:defRPr/>
            </a:pPr>
            <a:r>
              <a:rPr lang="en-US" altLang="zh-TW" sz="3400" dirty="0" err="1" smtClean="0">
                <a:ea typeface="Arial Unicode MS" pitchFamily="34" charset="-120"/>
                <a:cs typeface="Arial Unicode MS" pitchFamily="34" charset="-120"/>
              </a:rPr>
              <a:t>Algo</a:t>
            </a:r>
            <a:r>
              <a:rPr lang="en-US" altLang="zh-TW" sz="3400" dirty="0" smtClean="0">
                <a:ea typeface="Arial Unicode MS" pitchFamily="34" charset="-120"/>
                <a:cs typeface="Arial Unicode MS" pitchFamily="34" charset="-120"/>
              </a:rPr>
              <a:t> Trading</a:t>
            </a:r>
          </a:p>
          <a:p>
            <a:pPr lvl="1" fontAlgn="auto">
              <a:spcAft>
                <a:spcPts val="0"/>
              </a:spcAft>
              <a:buFont typeface="Arial" pitchFamily="34" charset="0"/>
              <a:buChar char="–"/>
              <a:defRPr/>
            </a:pPr>
            <a:r>
              <a:rPr lang="en-US" altLang="zh-TW" sz="3400" dirty="0" smtClean="0">
                <a:ea typeface="Arial Unicode MS" pitchFamily="34" charset="-120"/>
                <a:cs typeface="Arial Unicode MS" pitchFamily="34" charset="-120"/>
              </a:rPr>
              <a:t>Impact</a:t>
            </a:r>
          </a:p>
          <a:p>
            <a:pPr fontAlgn="auto">
              <a:spcAft>
                <a:spcPts val="0"/>
              </a:spcAft>
              <a:buFont typeface="Arial" pitchFamily="34" charset="0"/>
              <a:buChar char="•"/>
              <a:defRPr/>
            </a:pPr>
            <a:r>
              <a:rPr lang="en-US" altLang="zh-TW" sz="3400" dirty="0" smtClean="0"/>
              <a:t>Reaction from regulators and market participants</a:t>
            </a:r>
          </a:p>
          <a:p>
            <a:pPr lvl="1" fontAlgn="auto">
              <a:spcAft>
                <a:spcPts val="0"/>
              </a:spcAft>
              <a:buFont typeface="Arial" pitchFamily="34" charset="0"/>
              <a:buChar char="–"/>
              <a:defRPr/>
            </a:pPr>
            <a:r>
              <a:rPr lang="en-US" altLang="zh-TW" sz="3400" dirty="0" smtClean="0"/>
              <a:t>Facilitating</a:t>
            </a:r>
          </a:p>
          <a:p>
            <a:pPr lvl="1" fontAlgn="auto">
              <a:spcAft>
                <a:spcPts val="0"/>
              </a:spcAft>
              <a:buFont typeface="Arial" pitchFamily="34" charset="0"/>
              <a:buChar char="–"/>
              <a:defRPr/>
            </a:pPr>
            <a:r>
              <a:rPr lang="en-US" altLang="zh-TW" sz="3400" dirty="0" smtClean="0"/>
              <a:t>Regulating</a:t>
            </a:r>
          </a:p>
          <a:p>
            <a:pPr fontAlgn="auto">
              <a:spcAft>
                <a:spcPts val="0"/>
              </a:spcAft>
              <a:buFont typeface="Arial" pitchFamily="34" charset="0"/>
              <a:buChar char="•"/>
              <a:defRPr/>
            </a:pPr>
            <a:r>
              <a:rPr lang="en-US" altLang="zh-TW" sz="3400" dirty="0" smtClean="0"/>
              <a:t>Taiwan markets</a:t>
            </a:r>
          </a:p>
          <a:p>
            <a:pPr lvl="1" fontAlgn="auto">
              <a:spcAft>
                <a:spcPts val="0"/>
              </a:spcAft>
              <a:buFont typeface="Arial" pitchFamily="34" charset="0"/>
              <a:buChar char="–"/>
              <a:defRPr/>
            </a:pPr>
            <a:r>
              <a:rPr lang="en-US" altLang="zh-TW" sz="3400" dirty="0" smtClean="0"/>
              <a:t>Opportunities</a:t>
            </a:r>
          </a:p>
          <a:p>
            <a:pPr lvl="1" fontAlgn="auto">
              <a:spcAft>
                <a:spcPts val="0"/>
              </a:spcAft>
              <a:buFont typeface="Arial" pitchFamily="34" charset="0"/>
              <a:buChar char="–"/>
              <a:defRPr/>
            </a:pPr>
            <a:r>
              <a:rPr lang="en-US" altLang="zh-TW" sz="3400" dirty="0" smtClean="0"/>
              <a:t>Challenges</a:t>
            </a:r>
          </a:p>
          <a:p>
            <a:pPr lvl="1" fontAlgn="auto">
              <a:spcAft>
                <a:spcPts val="0"/>
              </a:spcAft>
              <a:buFont typeface="Arial" pitchFamily="34" charset="0"/>
              <a:buChar char="–"/>
              <a:defRPr/>
            </a:pPr>
            <a:r>
              <a:rPr lang="en-US" altLang="zh-TW" sz="3400" dirty="0" smtClean="0"/>
              <a:t>The Way Forward</a:t>
            </a:r>
          </a:p>
          <a:p>
            <a:pPr fontAlgn="auto">
              <a:spcAft>
                <a:spcPts val="0"/>
              </a:spcAft>
              <a:buFont typeface="Arial" pitchFamily="34" charset="0"/>
              <a:buChar char="•"/>
              <a:defRPr/>
            </a:pPr>
            <a:endParaRPr lang="en-US" dirty="0">
              <a:latin typeface="Microsoft JhengHei" pitchFamily="34" charset="-120"/>
              <a:ea typeface="Microsoft JhengHei" pitchFamily="34" charset="-12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fontAlgn="auto">
              <a:spcAft>
                <a:spcPts val="0"/>
              </a:spcAft>
              <a:defRPr/>
            </a:pPr>
            <a:r>
              <a:rPr lang="en-US" altLang="zh-TW" dirty="0" smtClean="0"/>
              <a:t>Self-Protection at Exchanges</a:t>
            </a:r>
            <a:endParaRPr lang="zh-TW" altLang="en-US" dirty="0"/>
          </a:p>
        </p:txBody>
      </p:sp>
      <p:sp>
        <p:nvSpPr>
          <p:cNvPr id="37891" name="內容版面配置區 2"/>
          <p:cNvSpPr>
            <a:spLocks noGrp="1"/>
          </p:cNvSpPr>
          <p:nvPr>
            <p:ph idx="1"/>
          </p:nvPr>
        </p:nvSpPr>
        <p:spPr/>
        <p:txBody>
          <a:bodyPr/>
          <a:lstStyle/>
          <a:p>
            <a:r>
              <a:rPr lang="en-US" altLang="zh-TW" dirty="0" smtClean="0">
                <a:latin typeface="Arial" charset="0"/>
                <a:cs typeface="Arial" charset="0"/>
              </a:rPr>
              <a:t>Circuit breaker or the likes</a:t>
            </a:r>
          </a:p>
          <a:p>
            <a:r>
              <a:rPr lang="en-US" altLang="zh-TW" dirty="0" smtClean="0">
                <a:latin typeface="Arial" charset="0"/>
                <a:cs typeface="Arial" charset="0"/>
              </a:rPr>
              <a:t>Fine </a:t>
            </a:r>
            <a:r>
              <a:rPr lang="en-US" altLang="zh-TW" dirty="0" smtClean="0">
                <a:latin typeface="Arial" charset="0"/>
                <a:cs typeface="Arial" charset="0"/>
              </a:rPr>
              <a:t>run-wild </a:t>
            </a:r>
            <a:r>
              <a:rPr lang="en-US" altLang="zh-TW" dirty="0" err="1" smtClean="0">
                <a:latin typeface="Arial" charset="0"/>
                <a:cs typeface="Arial" charset="0"/>
              </a:rPr>
              <a:t>algo</a:t>
            </a:r>
            <a:r>
              <a:rPr lang="en-US" altLang="zh-TW" dirty="0" smtClean="0">
                <a:latin typeface="Arial" charset="0"/>
                <a:cs typeface="Arial" charset="0"/>
              </a:rPr>
              <a:t> (sudden, vast amount of error trades)</a:t>
            </a:r>
          </a:p>
          <a:p>
            <a:r>
              <a:rPr lang="en-US" altLang="zh-TW" dirty="0" smtClean="0">
                <a:latin typeface="Arial" charset="0"/>
                <a:cs typeface="Arial" charset="0"/>
              </a:rPr>
              <a:t>Fine stupid </a:t>
            </a:r>
            <a:r>
              <a:rPr lang="en-US" altLang="zh-TW" dirty="0" err="1" smtClean="0">
                <a:latin typeface="Arial" charset="0"/>
                <a:cs typeface="Arial" charset="0"/>
              </a:rPr>
              <a:t>algo</a:t>
            </a:r>
            <a:r>
              <a:rPr lang="en-US" altLang="zh-TW" dirty="0" smtClean="0">
                <a:latin typeface="Arial" charset="0"/>
                <a:cs typeface="Arial" charset="0"/>
              </a:rPr>
              <a:t> (extreme order-to-trade ratio) </a:t>
            </a:r>
            <a:endParaRPr lang="zh-TW" alt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fontAlgn="auto">
              <a:spcAft>
                <a:spcPts val="0"/>
              </a:spcAft>
              <a:defRPr/>
            </a:pPr>
            <a:r>
              <a:rPr lang="en-US" altLang="zh-TW" dirty="0" smtClean="0"/>
              <a:t>A Brave New World</a:t>
            </a:r>
            <a:endParaRPr lang="zh-TW" altLang="en-US" dirty="0"/>
          </a:p>
        </p:txBody>
      </p:sp>
      <p:sp>
        <p:nvSpPr>
          <p:cNvPr id="3" name="內容版面配置區 2"/>
          <p:cNvSpPr>
            <a:spLocks noGrp="1"/>
          </p:cNvSpPr>
          <p:nvPr>
            <p:ph idx="1"/>
          </p:nvPr>
        </p:nvSpPr>
        <p:spPr/>
        <p:txBody>
          <a:bodyPr rtlCol="0">
            <a:normAutofit fontScale="77500" lnSpcReduction="20000"/>
          </a:bodyPr>
          <a:lstStyle/>
          <a:p>
            <a:pPr fontAlgn="auto">
              <a:spcAft>
                <a:spcPts val="0"/>
              </a:spcAft>
              <a:buFont typeface="Arial" pitchFamily="34" charset="0"/>
              <a:buChar char="•"/>
              <a:defRPr/>
            </a:pPr>
            <a:r>
              <a:rPr lang="en-US" altLang="zh-TW" dirty="0" smtClean="0"/>
              <a:t>From Atomic Bomb to </a:t>
            </a:r>
            <a:r>
              <a:rPr lang="en-US" altLang="zh-TW" dirty="0" err="1" smtClean="0"/>
              <a:t>Algo</a:t>
            </a:r>
            <a:r>
              <a:rPr lang="en-US" altLang="zh-TW" dirty="0" smtClean="0"/>
              <a:t> Trade</a:t>
            </a:r>
          </a:p>
          <a:p>
            <a:pPr fontAlgn="auto">
              <a:spcAft>
                <a:spcPts val="0"/>
              </a:spcAft>
              <a:buFont typeface="Arial" pitchFamily="34" charset="0"/>
              <a:buChar char="•"/>
              <a:defRPr/>
            </a:pPr>
            <a:r>
              <a:rPr lang="en-US" altLang="zh-TW" dirty="0" smtClean="0"/>
              <a:t>Market Overview</a:t>
            </a:r>
          </a:p>
          <a:p>
            <a:pPr lvl="1" fontAlgn="auto">
              <a:spcAft>
                <a:spcPts val="0"/>
              </a:spcAft>
              <a:buFont typeface="Arial" pitchFamily="34" charset="0"/>
              <a:buChar char="–"/>
              <a:defRPr/>
            </a:pPr>
            <a:r>
              <a:rPr lang="en-US" altLang="zh-TW" dirty="0" smtClean="0"/>
              <a:t>Landscape</a:t>
            </a:r>
          </a:p>
          <a:p>
            <a:pPr lvl="1" fontAlgn="auto">
              <a:spcAft>
                <a:spcPts val="0"/>
              </a:spcAft>
              <a:buFont typeface="Arial" pitchFamily="34" charset="0"/>
              <a:buChar char="–"/>
              <a:defRPr/>
            </a:pPr>
            <a:r>
              <a:rPr lang="en-US" altLang="zh-TW" dirty="0" err="1" smtClean="0"/>
              <a:t>Algo</a:t>
            </a:r>
            <a:r>
              <a:rPr lang="en-US" altLang="zh-TW" dirty="0" smtClean="0"/>
              <a:t> Trading</a:t>
            </a:r>
          </a:p>
          <a:p>
            <a:pPr lvl="1" fontAlgn="auto">
              <a:spcAft>
                <a:spcPts val="0"/>
              </a:spcAft>
              <a:buFont typeface="Arial" pitchFamily="34" charset="0"/>
              <a:buChar char="–"/>
              <a:defRPr/>
            </a:pPr>
            <a:r>
              <a:rPr lang="en-US" altLang="zh-TW" dirty="0" smtClean="0"/>
              <a:t>Impact of </a:t>
            </a:r>
            <a:r>
              <a:rPr lang="en-US" altLang="zh-TW" dirty="0" err="1" smtClean="0"/>
              <a:t>Algo</a:t>
            </a:r>
            <a:endParaRPr lang="en-US" altLang="zh-TW" dirty="0" smtClean="0"/>
          </a:p>
          <a:p>
            <a:pPr fontAlgn="auto">
              <a:spcAft>
                <a:spcPts val="0"/>
              </a:spcAft>
              <a:buFont typeface="Arial" pitchFamily="34" charset="0"/>
              <a:buChar char="•"/>
              <a:defRPr/>
            </a:pPr>
            <a:r>
              <a:rPr lang="en-US" altLang="zh-TW" dirty="0" smtClean="0"/>
              <a:t>Reaction from regulators and market participants</a:t>
            </a:r>
          </a:p>
          <a:p>
            <a:pPr lvl="1" fontAlgn="auto">
              <a:spcAft>
                <a:spcPts val="0"/>
              </a:spcAft>
              <a:buFont typeface="Arial" pitchFamily="34" charset="0"/>
              <a:buChar char="–"/>
              <a:defRPr/>
            </a:pPr>
            <a:r>
              <a:rPr lang="en-US" altLang="zh-TW" dirty="0" smtClean="0"/>
              <a:t>Facilitating</a:t>
            </a:r>
          </a:p>
          <a:p>
            <a:pPr lvl="1" fontAlgn="auto">
              <a:spcAft>
                <a:spcPts val="0"/>
              </a:spcAft>
              <a:buFont typeface="Arial" pitchFamily="34" charset="0"/>
              <a:buChar char="–"/>
              <a:defRPr/>
            </a:pPr>
            <a:r>
              <a:rPr lang="en-US" altLang="zh-TW" dirty="0" smtClean="0"/>
              <a:t>Regulating</a:t>
            </a:r>
          </a:p>
          <a:p>
            <a:pPr fontAlgn="auto">
              <a:spcAft>
                <a:spcPts val="0"/>
              </a:spcAft>
              <a:buFont typeface="Arial" pitchFamily="34" charset="0"/>
              <a:buChar char="•"/>
              <a:defRPr/>
            </a:pPr>
            <a:r>
              <a:rPr lang="en-US" altLang="zh-TW" b="1" dirty="0" smtClean="0">
                <a:solidFill>
                  <a:srgbClr val="FFFF00"/>
                </a:solidFill>
                <a:latin typeface="Arial Unicode MS" pitchFamily="34" charset="-120"/>
                <a:ea typeface="Arial Unicode MS" pitchFamily="34" charset="-120"/>
                <a:cs typeface="Arial Unicode MS" pitchFamily="34" charset="-120"/>
              </a:rPr>
              <a:t>Taiwan markets</a:t>
            </a:r>
          </a:p>
          <a:p>
            <a:pPr lvl="1" fontAlgn="auto">
              <a:spcAft>
                <a:spcPts val="0"/>
              </a:spcAft>
              <a:buFont typeface="Arial" pitchFamily="34" charset="0"/>
              <a:buChar char="–"/>
              <a:defRPr/>
            </a:pPr>
            <a:r>
              <a:rPr lang="en-US" altLang="zh-TW" b="1" dirty="0" smtClean="0">
                <a:solidFill>
                  <a:srgbClr val="FFFF00"/>
                </a:solidFill>
                <a:latin typeface="Arial Unicode MS" pitchFamily="34" charset="-120"/>
                <a:ea typeface="Arial Unicode MS" pitchFamily="34" charset="-120"/>
                <a:cs typeface="Arial Unicode MS" pitchFamily="34" charset="-120"/>
              </a:rPr>
              <a:t>Opportunities</a:t>
            </a:r>
          </a:p>
          <a:p>
            <a:pPr lvl="1" fontAlgn="auto">
              <a:spcAft>
                <a:spcPts val="0"/>
              </a:spcAft>
              <a:buFont typeface="Arial" pitchFamily="34" charset="0"/>
              <a:buChar char="–"/>
              <a:defRPr/>
            </a:pPr>
            <a:r>
              <a:rPr lang="en-US" altLang="zh-TW" b="1" dirty="0" smtClean="0">
                <a:solidFill>
                  <a:srgbClr val="FFFF00"/>
                </a:solidFill>
                <a:latin typeface="Arial Unicode MS" pitchFamily="34" charset="-120"/>
                <a:ea typeface="Arial Unicode MS" pitchFamily="34" charset="-120"/>
                <a:cs typeface="Arial Unicode MS" pitchFamily="34" charset="-120"/>
              </a:rPr>
              <a:t>Challenges</a:t>
            </a:r>
          </a:p>
          <a:p>
            <a:pPr lvl="1" fontAlgn="auto">
              <a:spcAft>
                <a:spcPts val="0"/>
              </a:spcAft>
              <a:buFont typeface="Arial" pitchFamily="34" charset="0"/>
              <a:buChar char="–"/>
              <a:defRPr/>
            </a:pPr>
            <a:r>
              <a:rPr lang="en-US" altLang="zh-TW" b="1" dirty="0" smtClean="0">
                <a:solidFill>
                  <a:srgbClr val="FFFF00"/>
                </a:solidFill>
                <a:latin typeface="Arial Unicode MS" pitchFamily="34" charset="-120"/>
                <a:ea typeface="Arial Unicode MS" pitchFamily="34" charset="-120"/>
                <a:cs typeface="Arial Unicode MS" pitchFamily="34" charset="-120"/>
              </a:rPr>
              <a:t>The Way Forward</a:t>
            </a:r>
          </a:p>
          <a:p>
            <a:pPr fontAlgn="auto">
              <a:spcAft>
                <a:spcPts val="0"/>
              </a:spcAft>
              <a:buFont typeface="Arial" pitchFamily="34" charset="0"/>
              <a:buChar char="•"/>
              <a:defRPr/>
            </a:pPr>
            <a:endParaRPr lang="zh-TW"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fontAlgn="auto">
              <a:spcAft>
                <a:spcPts val="0"/>
              </a:spcAft>
              <a:defRPr/>
            </a:pPr>
            <a:r>
              <a:rPr lang="en-US" altLang="zh-TW" dirty="0" smtClean="0"/>
              <a:t>Taiwan Market Practices</a:t>
            </a:r>
            <a:endParaRPr lang="zh-TW" altLang="en-US" dirty="0"/>
          </a:p>
        </p:txBody>
      </p:sp>
      <p:sp>
        <p:nvSpPr>
          <p:cNvPr id="3" name="內容版面配置區 2"/>
          <p:cNvSpPr>
            <a:spLocks noGrp="1"/>
          </p:cNvSpPr>
          <p:nvPr>
            <p:ph idx="1"/>
          </p:nvPr>
        </p:nvSpPr>
        <p:spPr>
          <a:xfrm>
            <a:off x="457200" y="1600200"/>
            <a:ext cx="8229600" cy="4852988"/>
          </a:xfrm>
        </p:spPr>
        <p:txBody>
          <a:bodyPr rtlCol="0">
            <a:normAutofit fontScale="85000" lnSpcReduction="20000"/>
          </a:bodyPr>
          <a:lstStyle/>
          <a:p>
            <a:pPr fontAlgn="auto">
              <a:spcAft>
                <a:spcPts val="0"/>
              </a:spcAft>
              <a:buFont typeface="Arial" pitchFamily="34" charset="0"/>
              <a:buChar char="•"/>
              <a:defRPr/>
            </a:pPr>
            <a:r>
              <a:rPr lang="en-US" altLang="zh-TW" dirty="0" smtClean="0"/>
              <a:t>Cash</a:t>
            </a:r>
          </a:p>
          <a:p>
            <a:pPr lvl="1" fontAlgn="auto">
              <a:spcAft>
                <a:spcPts val="0"/>
              </a:spcAft>
              <a:buFont typeface="Arial" pitchFamily="34" charset="0"/>
              <a:buChar char="–"/>
              <a:defRPr/>
            </a:pPr>
            <a:r>
              <a:rPr lang="en-US" altLang="zh-TW" dirty="0" smtClean="0"/>
              <a:t>Intermittent call auctions</a:t>
            </a:r>
          </a:p>
          <a:p>
            <a:pPr lvl="1" fontAlgn="auto">
              <a:spcAft>
                <a:spcPts val="0"/>
              </a:spcAft>
              <a:buFont typeface="Arial" pitchFamily="34" charset="0"/>
              <a:buChar char="–"/>
              <a:defRPr/>
            </a:pPr>
            <a:r>
              <a:rPr lang="en-US" altLang="zh-TW" dirty="0" smtClean="0"/>
              <a:t>Limit orders only</a:t>
            </a:r>
          </a:p>
          <a:p>
            <a:pPr lvl="1" fontAlgn="auto">
              <a:spcAft>
                <a:spcPts val="0"/>
              </a:spcAft>
              <a:buFont typeface="Arial" pitchFamily="34" charset="0"/>
              <a:buChar char="–"/>
              <a:defRPr/>
            </a:pPr>
            <a:r>
              <a:rPr lang="en-US" altLang="zh-TW" dirty="0" smtClean="0"/>
              <a:t>35 millisecond latency (order confirmation)</a:t>
            </a:r>
          </a:p>
          <a:p>
            <a:pPr lvl="1" fontAlgn="auto">
              <a:spcAft>
                <a:spcPts val="0"/>
              </a:spcAft>
              <a:buFont typeface="Arial" pitchFamily="34" charset="0"/>
              <a:buChar char="–"/>
              <a:defRPr/>
            </a:pPr>
            <a:r>
              <a:rPr lang="en-US" altLang="zh-TW" dirty="0" smtClean="0"/>
              <a:t>Real-time “market data”</a:t>
            </a:r>
          </a:p>
          <a:p>
            <a:pPr lvl="1" fontAlgn="auto">
              <a:spcAft>
                <a:spcPts val="0"/>
              </a:spcAft>
              <a:buFont typeface="Arial" pitchFamily="34" charset="0"/>
              <a:buChar char="–"/>
              <a:defRPr/>
            </a:pPr>
            <a:r>
              <a:rPr lang="en-US" altLang="zh-TW" dirty="0" smtClean="0"/>
              <a:t>Low-touch DMA</a:t>
            </a:r>
          </a:p>
          <a:p>
            <a:pPr fontAlgn="auto">
              <a:spcAft>
                <a:spcPts val="0"/>
              </a:spcAft>
              <a:buFont typeface="Arial" pitchFamily="34" charset="0"/>
              <a:buChar char="•"/>
              <a:defRPr/>
            </a:pPr>
            <a:r>
              <a:rPr lang="en-US" altLang="zh-TW" dirty="0" smtClean="0"/>
              <a:t>Derivatives</a:t>
            </a:r>
          </a:p>
          <a:p>
            <a:pPr lvl="1" fontAlgn="auto">
              <a:spcAft>
                <a:spcPts val="0"/>
              </a:spcAft>
              <a:buFont typeface="Arial" pitchFamily="34" charset="0"/>
              <a:buChar char="–"/>
              <a:defRPr/>
            </a:pPr>
            <a:r>
              <a:rPr lang="en-US" altLang="zh-TW" dirty="0" smtClean="0"/>
              <a:t>Continuous auctions</a:t>
            </a:r>
          </a:p>
          <a:p>
            <a:pPr lvl="1" fontAlgn="auto">
              <a:spcAft>
                <a:spcPts val="0"/>
              </a:spcAft>
              <a:buFont typeface="Arial" pitchFamily="34" charset="0"/>
              <a:buChar char="–"/>
              <a:defRPr/>
            </a:pPr>
            <a:r>
              <a:rPr lang="en-US" altLang="zh-TW" dirty="0" smtClean="0"/>
              <a:t>Limit, Market, IOC, FOK, Cancel-After-20-Sec-Quote</a:t>
            </a:r>
          </a:p>
          <a:p>
            <a:pPr lvl="1" fontAlgn="auto">
              <a:spcAft>
                <a:spcPts val="0"/>
              </a:spcAft>
              <a:buFont typeface="Arial" pitchFamily="34" charset="0"/>
              <a:buChar char="–"/>
              <a:defRPr/>
            </a:pPr>
            <a:r>
              <a:rPr lang="en-US" altLang="zh-TW" dirty="0" smtClean="0"/>
              <a:t>800 microsecond latency</a:t>
            </a:r>
          </a:p>
          <a:p>
            <a:pPr lvl="1" fontAlgn="auto">
              <a:spcAft>
                <a:spcPts val="0"/>
              </a:spcAft>
              <a:buFont typeface="Arial" pitchFamily="34" charset="0"/>
              <a:buChar char="–"/>
              <a:defRPr/>
            </a:pPr>
            <a:r>
              <a:rPr lang="en-US" altLang="zh-TW" dirty="0" smtClean="0"/>
              <a:t>250ms 5BBO snapshots</a:t>
            </a:r>
          </a:p>
          <a:p>
            <a:pPr lvl="1" fontAlgn="auto">
              <a:spcAft>
                <a:spcPts val="0"/>
              </a:spcAft>
              <a:buFont typeface="Arial" pitchFamily="34" charset="0"/>
              <a:buChar char="–"/>
              <a:defRPr/>
            </a:pPr>
            <a:r>
              <a:rPr lang="en-US" altLang="zh-TW" dirty="0" smtClean="0"/>
              <a:t>Low-touch DMA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fontAlgn="auto">
              <a:spcAft>
                <a:spcPts val="0"/>
              </a:spcAft>
              <a:defRPr/>
            </a:pPr>
            <a:r>
              <a:rPr lang="en-US" altLang="zh-TW" dirty="0" smtClean="0"/>
              <a:t>Taiwan Investor Distribution</a:t>
            </a:r>
            <a:endParaRPr lang="zh-TW" altLang="en-US" dirty="0"/>
          </a:p>
        </p:txBody>
      </p:sp>
      <p:sp>
        <p:nvSpPr>
          <p:cNvPr id="3" name="內容版面配置區 2"/>
          <p:cNvSpPr>
            <a:spLocks noGrp="1"/>
          </p:cNvSpPr>
          <p:nvPr>
            <p:ph idx="1"/>
          </p:nvPr>
        </p:nvSpPr>
        <p:spPr>
          <a:xfrm>
            <a:off x="457200" y="1600200"/>
            <a:ext cx="8229600" cy="4924425"/>
          </a:xfrm>
        </p:spPr>
        <p:txBody>
          <a:bodyPr rtlCol="0">
            <a:normAutofit fontScale="85000" lnSpcReduction="20000"/>
          </a:bodyPr>
          <a:lstStyle/>
          <a:p>
            <a:pPr fontAlgn="auto">
              <a:spcAft>
                <a:spcPts val="0"/>
              </a:spcAft>
              <a:buFont typeface="Arial" pitchFamily="34" charset="0"/>
              <a:buChar char="•"/>
              <a:defRPr/>
            </a:pPr>
            <a:r>
              <a:rPr lang="en-US" altLang="zh-TW" dirty="0" smtClean="0"/>
              <a:t>By legal identity</a:t>
            </a:r>
          </a:p>
          <a:p>
            <a:pPr lvl="1" fontAlgn="auto">
              <a:spcAft>
                <a:spcPts val="0"/>
              </a:spcAft>
              <a:buFont typeface="Arial" pitchFamily="34" charset="0"/>
              <a:buChar char="–"/>
              <a:defRPr/>
            </a:pPr>
            <a:r>
              <a:rPr lang="en-US" altLang="zh-TW" dirty="0" smtClean="0"/>
              <a:t>Cash</a:t>
            </a:r>
          </a:p>
          <a:p>
            <a:pPr lvl="2" fontAlgn="auto">
              <a:spcAft>
                <a:spcPts val="0"/>
              </a:spcAft>
              <a:buFont typeface="Arial" pitchFamily="34" charset="0"/>
              <a:buChar char="•"/>
              <a:defRPr/>
            </a:pPr>
            <a:r>
              <a:rPr lang="en-US" altLang="zh-TW" dirty="0" smtClean="0"/>
              <a:t>65% individual</a:t>
            </a:r>
          </a:p>
          <a:p>
            <a:pPr lvl="2" fontAlgn="auto">
              <a:spcAft>
                <a:spcPts val="0"/>
              </a:spcAft>
              <a:buFont typeface="Arial" pitchFamily="34" charset="0"/>
              <a:buChar char="•"/>
              <a:defRPr/>
            </a:pPr>
            <a:r>
              <a:rPr lang="en-US" altLang="zh-TW" dirty="0" smtClean="0"/>
              <a:t>36% institutional</a:t>
            </a:r>
          </a:p>
          <a:p>
            <a:pPr lvl="1" fontAlgn="auto">
              <a:spcAft>
                <a:spcPts val="0"/>
              </a:spcAft>
              <a:buFont typeface="Arial" pitchFamily="34" charset="0"/>
              <a:buChar char="–"/>
              <a:defRPr/>
            </a:pPr>
            <a:r>
              <a:rPr lang="en-US" altLang="zh-TW" dirty="0" smtClean="0"/>
              <a:t>Derivatives</a:t>
            </a:r>
          </a:p>
          <a:p>
            <a:pPr lvl="2" fontAlgn="auto">
              <a:spcAft>
                <a:spcPts val="0"/>
              </a:spcAft>
              <a:buFont typeface="Arial" pitchFamily="34" charset="0"/>
              <a:buChar char="•"/>
              <a:defRPr/>
            </a:pPr>
            <a:r>
              <a:rPr lang="en-US" altLang="zh-TW" dirty="0" smtClean="0"/>
              <a:t>45% individual</a:t>
            </a:r>
          </a:p>
          <a:p>
            <a:pPr lvl="2" fontAlgn="auto">
              <a:spcAft>
                <a:spcPts val="0"/>
              </a:spcAft>
              <a:buFont typeface="Arial" pitchFamily="34" charset="0"/>
              <a:buChar char="•"/>
              <a:defRPr/>
            </a:pPr>
            <a:r>
              <a:rPr lang="en-US" altLang="zh-TW" dirty="0" smtClean="0"/>
              <a:t>55% institutional</a:t>
            </a:r>
          </a:p>
          <a:p>
            <a:pPr fontAlgn="auto">
              <a:spcAft>
                <a:spcPts val="0"/>
              </a:spcAft>
              <a:buFont typeface="Arial" pitchFamily="34" charset="0"/>
              <a:buChar char="•"/>
              <a:defRPr/>
            </a:pPr>
            <a:r>
              <a:rPr lang="en-US" altLang="zh-TW" dirty="0" smtClean="0"/>
              <a:t> By origin of funds</a:t>
            </a:r>
          </a:p>
          <a:p>
            <a:pPr lvl="1" fontAlgn="auto">
              <a:spcAft>
                <a:spcPts val="0"/>
              </a:spcAft>
              <a:buFont typeface="Arial" pitchFamily="34" charset="0"/>
              <a:buChar char="–"/>
              <a:defRPr/>
            </a:pPr>
            <a:r>
              <a:rPr lang="en-US" altLang="zh-TW" dirty="0" smtClean="0"/>
              <a:t>Cash</a:t>
            </a:r>
          </a:p>
          <a:p>
            <a:pPr lvl="2" fontAlgn="auto">
              <a:spcAft>
                <a:spcPts val="0"/>
              </a:spcAft>
              <a:buFont typeface="Arial" pitchFamily="34" charset="0"/>
              <a:buChar char="•"/>
              <a:defRPr/>
            </a:pPr>
            <a:r>
              <a:rPr lang="en-US" altLang="zh-TW" dirty="0" smtClean="0"/>
              <a:t>75% local</a:t>
            </a:r>
          </a:p>
          <a:p>
            <a:pPr lvl="2" fontAlgn="auto">
              <a:spcAft>
                <a:spcPts val="0"/>
              </a:spcAft>
              <a:buFont typeface="Arial" pitchFamily="34" charset="0"/>
              <a:buChar char="•"/>
              <a:defRPr/>
            </a:pPr>
            <a:r>
              <a:rPr lang="en-US" altLang="zh-TW" dirty="0" smtClean="0"/>
              <a:t>25% overseas</a:t>
            </a:r>
          </a:p>
          <a:p>
            <a:pPr lvl="1" fontAlgn="auto">
              <a:spcAft>
                <a:spcPts val="0"/>
              </a:spcAft>
              <a:buFont typeface="Arial" pitchFamily="34" charset="0"/>
              <a:buChar char="–"/>
              <a:defRPr/>
            </a:pPr>
            <a:r>
              <a:rPr lang="en-US" altLang="zh-TW" dirty="0" smtClean="0"/>
              <a:t>Derivatives</a:t>
            </a:r>
          </a:p>
          <a:p>
            <a:pPr lvl="2" fontAlgn="auto">
              <a:spcAft>
                <a:spcPts val="0"/>
              </a:spcAft>
              <a:buFont typeface="Arial" pitchFamily="34" charset="0"/>
              <a:buChar char="•"/>
              <a:defRPr/>
            </a:pPr>
            <a:r>
              <a:rPr lang="en-US" altLang="zh-TW" dirty="0" smtClean="0"/>
              <a:t>92% local</a:t>
            </a:r>
          </a:p>
          <a:p>
            <a:pPr lvl="2" fontAlgn="auto">
              <a:spcAft>
                <a:spcPts val="0"/>
              </a:spcAft>
              <a:buFont typeface="Arial" pitchFamily="34" charset="0"/>
              <a:buChar char="•"/>
              <a:defRPr/>
            </a:pPr>
            <a:r>
              <a:rPr lang="en-US" altLang="zh-TW" dirty="0" smtClean="0"/>
              <a:t>8% overseas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fontAlgn="auto">
              <a:spcAft>
                <a:spcPts val="0"/>
              </a:spcAft>
              <a:defRPr/>
            </a:pPr>
            <a:r>
              <a:rPr lang="en-US" altLang="zh-TW" dirty="0" err="1" smtClean="0"/>
              <a:t>Taifex</a:t>
            </a:r>
            <a:r>
              <a:rPr lang="en-US" altLang="zh-TW" dirty="0" smtClean="0"/>
              <a:t> Message Traffic </a:t>
            </a:r>
            <a:endParaRPr lang="zh-TW" altLang="en-US" dirty="0"/>
          </a:p>
        </p:txBody>
      </p:sp>
      <p:sp>
        <p:nvSpPr>
          <p:cNvPr id="1028" name="內容版面配置區 4"/>
          <p:cNvSpPr>
            <a:spLocks noGrp="1"/>
          </p:cNvSpPr>
          <p:nvPr>
            <p:ph idx="1"/>
          </p:nvPr>
        </p:nvSpPr>
        <p:spPr/>
        <p:txBody>
          <a:bodyPr/>
          <a:lstStyle/>
          <a:p>
            <a:endParaRPr lang="zh-TW" altLang="en-US" smtClean="0">
              <a:latin typeface="Arial" charset="0"/>
              <a:cs typeface="Arial" charset="0"/>
            </a:endParaRPr>
          </a:p>
        </p:txBody>
      </p:sp>
      <p:graphicFrame>
        <p:nvGraphicFramePr>
          <p:cNvPr id="1026" name="Object 2"/>
          <p:cNvGraphicFramePr>
            <a:graphicFrameLocks noChangeAspect="1"/>
          </p:cNvGraphicFramePr>
          <p:nvPr/>
        </p:nvGraphicFramePr>
        <p:xfrm>
          <a:off x="323850" y="1557338"/>
          <a:ext cx="8435975" cy="4876800"/>
        </p:xfrm>
        <a:graphic>
          <a:graphicData uri="http://schemas.openxmlformats.org/presentationml/2006/ole">
            <p:oleObj spid="_x0000_s1026" name="圖表" r:id="rId3" imgW="8886749" imgH="4372051" progId="Excel.Sheet.8">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fontAlgn="auto">
              <a:spcAft>
                <a:spcPts val="0"/>
              </a:spcAft>
              <a:defRPr/>
            </a:pPr>
            <a:r>
              <a:rPr lang="en-US" altLang="zh-TW" dirty="0" err="1" smtClean="0"/>
              <a:t>Taifex</a:t>
            </a:r>
            <a:r>
              <a:rPr lang="en-US" altLang="zh-TW" dirty="0" smtClean="0"/>
              <a:t> Order-to-Trade Ratio</a:t>
            </a:r>
            <a:endParaRPr lang="zh-TW" altLang="en-US" dirty="0"/>
          </a:p>
        </p:txBody>
      </p:sp>
      <p:sp>
        <p:nvSpPr>
          <p:cNvPr id="2052" name="內容版面配置區 4"/>
          <p:cNvSpPr>
            <a:spLocks noGrp="1"/>
          </p:cNvSpPr>
          <p:nvPr>
            <p:ph idx="1"/>
          </p:nvPr>
        </p:nvSpPr>
        <p:spPr/>
        <p:txBody>
          <a:bodyPr/>
          <a:lstStyle/>
          <a:p>
            <a:endParaRPr lang="zh-TW" altLang="en-US" smtClean="0">
              <a:latin typeface="Arial" charset="0"/>
              <a:cs typeface="Arial" charset="0"/>
            </a:endParaRPr>
          </a:p>
        </p:txBody>
      </p:sp>
      <p:graphicFrame>
        <p:nvGraphicFramePr>
          <p:cNvPr id="2050" name="Object 2"/>
          <p:cNvGraphicFramePr>
            <a:graphicFrameLocks noChangeAspect="1"/>
          </p:cNvGraphicFramePr>
          <p:nvPr/>
        </p:nvGraphicFramePr>
        <p:xfrm>
          <a:off x="323850" y="1571625"/>
          <a:ext cx="8569325" cy="4859338"/>
        </p:xfrm>
        <a:graphic>
          <a:graphicData uri="http://schemas.openxmlformats.org/presentationml/2006/ole">
            <p:oleObj spid="_x0000_s2050" name="圖表" r:id="rId3" imgW="8886749" imgH="4372051" progId="Excel.Sheet.8">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fontAlgn="auto">
              <a:spcAft>
                <a:spcPts val="0"/>
              </a:spcAft>
              <a:defRPr/>
            </a:pPr>
            <a:r>
              <a:rPr lang="en-US" altLang="zh-TW" dirty="0" err="1" smtClean="0"/>
              <a:t>Taifex</a:t>
            </a:r>
            <a:r>
              <a:rPr lang="en-US" altLang="zh-TW" dirty="0" smtClean="0"/>
              <a:t> 2011 Updates</a:t>
            </a:r>
            <a:endParaRPr lang="zh-TW" altLang="en-US" dirty="0"/>
          </a:p>
        </p:txBody>
      </p:sp>
      <p:graphicFrame>
        <p:nvGraphicFramePr>
          <p:cNvPr id="4" name="內容版面配置區 3"/>
          <p:cNvGraphicFramePr>
            <a:graphicFrameLocks noGrp="1"/>
          </p:cNvGraphicFramePr>
          <p:nvPr>
            <p:ph idx="1"/>
          </p:nvPr>
        </p:nvGraphicFramePr>
        <p:xfrm>
          <a:off x="457200" y="1600200"/>
          <a:ext cx="8229630" cy="5003225"/>
        </p:xfrm>
        <a:graphic>
          <a:graphicData uri="http://schemas.openxmlformats.org/drawingml/2006/table">
            <a:tbl>
              <a:tblPr firstRow="1" bandRow="1">
                <a:tableStyleId>{5C22544A-7EE6-4342-B048-85BDC9FD1C3A}</a:tableStyleId>
              </a:tblPr>
              <a:tblGrid>
                <a:gridCol w="1645926"/>
                <a:gridCol w="1645926"/>
                <a:gridCol w="1645926"/>
                <a:gridCol w="1645926"/>
                <a:gridCol w="1645926"/>
              </a:tblGrid>
              <a:tr h="659269">
                <a:tc gridSpan="5">
                  <a:txBody>
                    <a:bodyPr/>
                    <a:lstStyle/>
                    <a:p>
                      <a:pPr algn="ctr"/>
                      <a:r>
                        <a:rPr lang="en-US" altLang="zh-TW" sz="2800" dirty="0" smtClean="0"/>
                        <a:t>2011</a:t>
                      </a:r>
                      <a:endParaRPr lang="zh-TW" altLang="en-US" sz="2800" dirty="0"/>
                    </a:p>
                  </a:txBody>
                  <a:tcPr marL="89574" marR="89574"/>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r>
              <a:tr h="659269">
                <a:tc>
                  <a:txBody>
                    <a:bodyPr/>
                    <a:lstStyle/>
                    <a:p>
                      <a:endParaRPr lang="zh-TW" altLang="en-US" dirty="0"/>
                    </a:p>
                  </a:txBody>
                  <a:tcPr marL="89574" marR="89574"/>
                </a:tc>
                <a:tc gridSpan="2">
                  <a:txBody>
                    <a:bodyPr/>
                    <a:lstStyle/>
                    <a:p>
                      <a:pPr algn="ctr"/>
                      <a:r>
                        <a:rPr lang="en-US" altLang="zh-TW" sz="2400" dirty="0" smtClean="0"/>
                        <a:t>Futures</a:t>
                      </a:r>
                      <a:endParaRPr lang="zh-TW" altLang="en-US" sz="2400" dirty="0"/>
                    </a:p>
                  </a:txBody>
                  <a:tcPr marL="89574" marR="89574"/>
                </a:tc>
                <a:tc hMerge="1">
                  <a:txBody>
                    <a:bodyPr/>
                    <a:lstStyle/>
                    <a:p>
                      <a:endParaRPr lang="zh-TW" altLang="en-US" dirty="0"/>
                    </a:p>
                  </a:txBody>
                  <a:tcPr/>
                </a:tc>
                <a:tc gridSpan="2">
                  <a:txBody>
                    <a:bodyPr/>
                    <a:lstStyle/>
                    <a:p>
                      <a:pPr algn="ctr"/>
                      <a:r>
                        <a:rPr lang="en-US" altLang="zh-TW" sz="2400" dirty="0" smtClean="0"/>
                        <a:t>Options</a:t>
                      </a:r>
                      <a:endParaRPr lang="zh-TW" altLang="en-US" sz="2400" dirty="0"/>
                    </a:p>
                  </a:txBody>
                  <a:tcPr marL="89574" marR="89574"/>
                </a:tc>
                <a:tc hMerge="1">
                  <a:txBody>
                    <a:bodyPr/>
                    <a:lstStyle/>
                    <a:p>
                      <a:endParaRPr lang="zh-TW" altLang="en-US" dirty="0"/>
                    </a:p>
                  </a:txBody>
                  <a:tcPr/>
                </a:tc>
              </a:tr>
              <a:tr h="659269">
                <a:tc>
                  <a:txBody>
                    <a:bodyPr/>
                    <a:lstStyle/>
                    <a:p>
                      <a:endParaRPr lang="zh-TW" altLang="en-US" dirty="0"/>
                    </a:p>
                  </a:txBody>
                  <a:tcPr marL="89574" marR="89574"/>
                </a:tc>
                <a:tc>
                  <a:txBody>
                    <a:bodyPr/>
                    <a:lstStyle/>
                    <a:p>
                      <a:pPr>
                        <a:spcAft>
                          <a:spcPts val="0"/>
                        </a:spcAft>
                      </a:pPr>
                      <a:r>
                        <a:rPr lang="en-US" sz="2000" kern="100" dirty="0">
                          <a:latin typeface="Calibri"/>
                          <a:ea typeface="新細明體"/>
                          <a:cs typeface="Times New Roman"/>
                        </a:rPr>
                        <a:t>Non-Market Maker</a:t>
                      </a:r>
                      <a:endParaRPr lang="zh-TW" sz="2000" kern="100" dirty="0">
                        <a:latin typeface="Calibri"/>
                        <a:ea typeface="新細明體"/>
                        <a:cs typeface="Times New Roman"/>
                      </a:endParaRPr>
                    </a:p>
                  </a:txBody>
                  <a:tcPr marL="67180" marR="67180" marT="0" marB="0"/>
                </a:tc>
                <a:tc>
                  <a:txBody>
                    <a:bodyPr/>
                    <a:lstStyle/>
                    <a:p>
                      <a:pPr>
                        <a:spcAft>
                          <a:spcPts val="0"/>
                        </a:spcAft>
                      </a:pPr>
                      <a:r>
                        <a:rPr lang="en-US" sz="2000" kern="100" dirty="0">
                          <a:latin typeface="Calibri"/>
                          <a:ea typeface="新細明體"/>
                          <a:cs typeface="Times New Roman"/>
                        </a:rPr>
                        <a:t>Market Maker</a:t>
                      </a:r>
                      <a:endParaRPr lang="zh-TW" sz="2000" kern="100" dirty="0">
                        <a:latin typeface="Calibri"/>
                        <a:ea typeface="新細明體"/>
                        <a:cs typeface="Times New Roman"/>
                      </a:endParaRPr>
                    </a:p>
                  </a:txBody>
                  <a:tcPr marL="67180" marR="67180" marT="0" marB="0"/>
                </a:tc>
                <a:tc>
                  <a:txBody>
                    <a:bodyPr/>
                    <a:lstStyle/>
                    <a:p>
                      <a:pPr>
                        <a:spcAft>
                          <a:spcPts val="0"/>
                        </a:spcAft>
                      </a:pPr>
                      <a:r>
                        <a:rPr lang="en-US" sz="2000" kern="100" dirty="0">
                          <a:latin typeface="Calibri"/>
                          <a:ea typeface="新細明體"/>
                          <a:cs typeface="Times New Roman"/>
                        </a:rPr>
                        <a:t>Non-Market Maker</a:t>
                      </a:r>
                      <a:endParaRPr lang="zh-TW" sz="2000" kern="100" dirty="0">
                        <a:latin typeface="Calibri"/>
                        <a:ea typeface="新細明體"/>
                        <a:cs typeface="Times New Roman"/>
                      </a:endParaRPr>
                    </a:p>
                  </a:txBody>
                  <a:tcPr marL="67180" marR="67180" marT="0" marB="0"/>
                </a:tc>
                <a:tc>
                  <a:txBody>
                    <a:bodyPr/>
                    <a:lstStyle/>
                    <a:p>
                      <a:pPr>
                        <a:spcAft>
                          <a:spcPts val="0"/>
                        </a:spcAft>
                      </a:pPr>
                      <a:r>
                        <a:rPr lang="en-US" sz="2000" kern="100" dirty="0">
                          <a:latin typeface="Calibri"/>
                          <a:ea typeface="新細明體"/>
                          <a:cs typeface="Times New Roman"/>
                        </a:rPr>
                        <a:t>Market Maker</a:t>
                      </a:r>
                      <a:endParaRPr lang="zh-TW" sz="2000" kern="100" dirty="0">
                        <a:latin typeface="Calibri"/>
                        <a:ea typeface="新細明體"/>
                        <a:cs typeface="Times New Roman"/>
                      </a:endParaRPr>
                    </a:p>
                  </a:txBody>
                  <a:tcPr marL="67180" marR="67180" marT="0" marB="0"/>
                </a:tc>
              </a:tr>
              <a:tr h="659269">
                <a:tc>
                  <a:txBody>
                    <a:bodyPr/>
                    <a:lstStyle/>
                    <a:p>
                      <a:pPr>
                        <a:spcAft>
                          <a:spcPts val="0"/>
                        </a:spcAft>
                      </a:pPr>
                      <a:r>
                        <a:rPr lang="en-US" sz="1600" kern="100">
                          <a:latin typeface="Calibri"/>
                          <a:ea typeface="新細明體"/>
                          <a:cs typeface="Times New Roman"/>
                        </a:rPr>
                        <a:t>Number of Orders(new)</a:t>
                      </a:r>
                      <a:endParaRPr lang="zh-TW" sz="1600" kern="100">
                        <a:latin typeface="Calibri"/>
                        <a:ea typeface="新細明體"/>
                        <a:cs typeface="Times New Roman"/>
                      </a:endParaRPr>
                    </a:p>
                  </a:txBody>
                  <a:tcPr marL="67180" marR="67180" marT="0" marB="0"/>
                </a:tc>
                <a:tc>
                  <a:txBody>
                    <a:bodyPr/>
                    <a:lstStyle/>
                    <a:p>
                      <a:pPr>
                        <a:spcAft>
                          <a:spcPts val="0"/>
                        </a:spcAft>
                      </a:pPr>
                      <a:r>
                        <a:rPr lang="en-US" sz="1600" kern="100">
                          <a:latin typeface="Calibri"/>
                          <a:ea typeface="新細明體"/>
                          <a:cs typeface="Times New Roman"/>
                        </a:rPr>
                        <a:t>220,748,187</a:t>
                      </a:r>
                      <a:endParaRPr lang="zh-TW" sz="1600" kern="100">
                        <a:latin typeface="Calibri"/>
                        <a:ea typeface="新細明體"/>
                        <a:cs typeface="Times New Roman"/>
                      </a:endParaRPr>
                    </a:p>
                  </a:txBody>
                  <a:tcPr marL="67180" marR="67180" marT="0" marB="0"/>
                </a:tc>
                <a:tc>
                  <a:txBody>
                    <a:bodyPr/>
                    <a:lstStyle/>
                    <a:p>
                      <a:pPr>
                        <a:spcAft>
                          <a:spcPts val="0"/>
                        </a:spcAft>
                      </a:pPr>
                      <a:r>
                        <a:rPr lang="en-US" sz="1600" kern="100">
                          <a:latin typeface="Calibri"/>
                          <a:ea typeface="新細明體"/>
                          <a:cs typeface="Times New Roman"/>
                        </a:rPr>
                        <a:t>85,843,624</a:t>
                      </a:r>
                      <a:endParaRPr lang="zh-TW" sz="1600" kern="100">
                        <a:latin typeface="Calibri"/>
                        <a:ea typeface="新細明體"/>
                        <a:cs typeface="Times New Roman"/>
                      </a:endParaRPr>
                    </a:p>
                  </a:txBody>
                  <a:tcPr marL="67180" marR="67180" marT="0" marB="0"/>
                </a:tc>
                <a:tc>
                  <a:txBody>
                    <a:bodyPr/>
                    <a:lstStyle/>
                    <a:p>
                      <a:pPr>
                        <a:spcAft>
                          <a:spcPts val="0"/>
                        </a:spcAft>
                      </a:pPr>
                      <a:r>
                        <a:rPr lang="en-US" sz="1600" kern="100">
                          <a:latin typeface="Calibri"/>
                          <a:ea typeface="新細明體"/>
                          <a:cs typeface="Times New Roman"/>
                        </a:rPr>
                        <a:t>181,201,730</a:t>
                      </a:r>
                      <a:endParaRPr lang="zh-TW" sz="1600" kern="100">
                        <a:latin typeface="Calibri"/>
                        <a:ea typeface="新細明體"/>
                        <a:cs typeface="Times New Roman"/>
                      </a:endParaRPr>
                    </a:p>
                  </a:txBody>
                  <a:tcPr marL="67180" marR="67180" marT="0" marB="0"/>
                </a:tc>
                <a:tc>
                  <a:txBody>
                    <a:bodyPr/>
                    <a:lstStyle/>
                    <a:p>
                      <a:pPr>
                        <a:spcAft>
                          <a:spcPts val="0"/>
                        </a:spcAft>
                      </a:pPr>
                      <a:r>
                        <a:rPr lang="en-US" sz="1600" kern="100" dirty="0">
                          <a:latin typeface="Calibri"/>
                          <a:ea typeface="新細明體"/>
                          <a:cs typeface="Times New Roman"/>
                        </a:rPr>
                        <a:t>496,143,888</a:t>
                      </a:r>
                      <a:endParaRPr lang="zh-TW" sz="1600" kern="100" dirty="0">
                        <a:latin typeface="Calibri"/>
                        <a:ea typeface="新細明體"/>
                        <a:cs typeface="Times New Roman"/>
                      </a:endParaRPr>
                    </a:p>
                  </a:txBody>
                  <a:tcPr marL="67180" marR="67180" marT="0" marB="0"/>
                </a:tc>
              </a:tr>
              <a:tr h="659269">
                <a:tc>
                  <a:txBody>
                    <a:bodyPr/>
                    <a:lstStyle/>
                    <a:p>
                      <a:pPr>
                        <a:spcAft>
                          <a:spcPts val="0"/>
                        </a:spcAft>
                      </a:pPr>
                      <a:r>
                        <a:rPr lang="en-US" sz="1600" kern="100">
                          <a:latin typeface="Calibri"/>
                          <a:ea typeface="新細明體"/>
                          <a:cs typeface="Times New Roman"/>
                        </a:rPr>
                        <a:t>Number of Contracts Traded(</a:t>
                      </a:r>
                      <a:r>
                        <a:rPr lang="zh-TW" sz="1600" kern="100">
                          <a:latin typeface="Calibri"/>
                          <a:ea typeface="新細明體"/>
                          <a:cs typeface="Times New Roman"/>
                        </a:rPr>
                        <a:t>成交口數雙邊</a:t>
                      </a:r>
                      <a:r>
                        <a:rPr lang="en-US" sz="1600" kern="100">
                          <a:latin typeface="Calibri"/>
                          <a:ea typeface="新細明體"/>
                          <a:cs typeface="Times New Roman"/>
                        </a:rPr>
                        <a:t>)</a:t>
                      </a:r>
                      <a:endParaRPr lang="zh-TW" sz="1600" kern="100">
                        <a:latin typeface="Calibri"/>
                        <a:ea typeface="新細明體"/>
                        <a:cs typeface="Times New Roman"/>
                      </a:endParaRPr>
                    </a:p>
                  </a:txBody>
                  <a:tcPr marL="67180" marR="67180" marT="0" marB="0"/>
                </a:tc>
                <a:tc>
                  <a:txBody>
                    <a:bodyPr/>
                    <a:lstStyle/>
                    <a:p>
                      <a:pPr>
                        <a:spcAft>
                          <a:spcPts val="0"/>
                        </a:spcAft>
                      </a:pPr>
                      <a:r>
                        <a:rPr lang="en-US" altLang="zh-TW" sz="1600" kern="100" dirty="0" smtClean="0">
                          <a:latin typeface="Calibri"/>
                          <a:ea typeface="新細明體"/>
                          <a:cs typeface="Times New Roman"/>
                        </a:rPr>
                        <a:t>109,568,633</a:t>
                      </a:r>
                      <a:endParaRPr lang="zh-TW" sz="1600" kern="100" dirty="0">
                        <a:latin typeface="Calibri"/>
                        <a:ea typeface="新細明體"/>
                        <a:cs typeface="Times New Roman"/>
                      </a:endParaRPr>
                    </a:p>
                  </a:txBody>
                  <a:tcPr marL="67180" marR="67180" marT="0" marB="0"/>
                </a:tc>
                <a:tc>
                  <a:txBody>
                    <a:bodyPr/>
                    <a:lstStyle/>
                    <a:p>
                      <a:pPr>
                        <a:spcAft>
                          <a:spcPts val="0"/>
                        </a:spcAft>
                      </a:pPr>
                      <a:r>
                        <a:rPr lang="en-US" altLang="zh-TW" sz="1600" kern="100" dirty="0" smtClean="0">
                          <a:latin typeface="Calibri"/>
                          <a:ea typeface="新細明體"/>
                          <a:cs typeface="Times New Roman"/>
                        </a:rPr>
                        <a:t>3,176,337</a:t>
                      </a:r>
                      <a:endParaRPr lang="zh-TW" sz="1600" kern="100" dirty="0">
                        <a:latin typeface="Calibri"/>
                        <a:ea typeface="新細明體"/>
                        <a:cs typeface="Times New Roman"/>
                      </a:endParaRPr>
                    </a:p>
                  </a:txBody>
                  <a:tcPr marL="67180" marR="67180" marT="0" marB="0"/>
                </a:tc>
                <a:tc>
                  <a:txBody>
                    <a:bodyPr/>
                    <a:lstStyle/>
                    <a:p>
                      <a:pPr>
                        <a:spcAft>
                          <a:spcPts val="0"/>
                        </a:spcAft>
                      </a:pPr>
                      <a:r>
                        <a:rPr lang="en-US" altLang="zh-TW" sz="1600" kern="100" dirty="0" smtClean="0">
                          <a:latin typeface="Calibri"/>
                          <a:ea typeface="新細明體"/>
                          <a:cs typeface="Times New Roman"/>
                        </a:rPr>
                        <a:t>131,401,020</a:t>
                      </a:r>
                      <a:endParaRPr lang="zh-TW" sz="1600" kern="100" dirty="0">
                        <a:latin typeface="Calibri"/>
                        <a:ea typeface="新細明體"/>
                        <a:cs typeface="Times New Roman"/>
                      </a:endParaRPr>
                    </a:p>
                  </a:txBody>
                  <a:tcPr marL="67180" marR="67180" marT="0" marB="0"/>
                </a:tc>
                <a:tc>
                  <a:txBody>
                    <a:bodyPr/>
                    <a:lstStyle/>
                    <a:p>
                      <a:pPr>
                        <a:spcAft>
                          <a:spcPts val="0"/>
                        </a:spcAft>
                      </a:pPr>
                      <a:r>
                        <a:rPr lang="en-US" altLang="zh-TW" sz="1600" kern="100" dirty="0" smtClean="0">
                          <a:latin typeface="Calibri"/>
                          <a:ea typeface="新細明體"/>
                          <a:cs typeface="Times New Roman"/>
                        </a:rPr>
                        <a:t>121,844,352</a:t>
                      </a:r>
                      <a:endParaRPr lang="zh-TW" sz="1600" kern="100" dirty="0">
                        <a:latin typeface="Calibri"/>
                        <a:ea typeface="新細明體"/>
                        <a:cs typeface="Times New Roman"/>
                      </a:endParaRPr>
                    </a:p>
                  </a:txBody>
                  <a:tcPr marL="67180" marR="67180" marT="0" marB="0"/>
                </a:tc>
              </a:tr>
              <a:tr h="659269">
                <a:tc>
                  <a:txBody>
                    <a:bodyPr/>
                    <a:lstStyle/>
                    <a:p>
                      <a:pPr>
                        <a:spcAft>
                          <a:spcPts val="0"/>
                        </a:spcAft>
                      </a:pPr>
                      <a:r>
                        <a:rPr lang="en-US" sz="1600" kern="100">
                          <a:latin typeface="Calibri"/>
                          <a:ea typeface="新細明體"/>
                          <a:cs typeface="Times New Roman"/>
                        </a:rPr>
                        <a:t>Number of Trades(</a:t>
                      </a:r>
                      <a:r>
                        <a:rPr lang="zh-TW" sz="1600" kern="100">
                          <a:latin typeface="Calibri"/>
                          <a:ea typeface="新細明體"/>
                          <a:cs typeface="Times New Roman"/>
                        </a:rPr>
                        <a:t>成交筆數</a:t>
                      </a:r>
                      <a:r>
                        <a:rPr lang="en-US" sz="1600" kern="100">
                          <a:latin typeface="Calibri"/>
                          <a:ea typeface="新細明體"/>
                          <a:cs typeface="Times New Roman"/>
                        </a:rPr>
                        <a:t>,</a:t>
                      </a:r>
                      <a:r>
                        <a:rPr lang="zh-TW" sz="1600" kern="100">
                          <a:latin typeface="Calibri"/>
                          <a:ea typeface="新細明體"/>
                          <a:cs typeface="Times New Roman"/>
                        </a:rPr>
                        <a:t>同一委託書編號算一筆</a:t>
                      </a:r>
                      <a:r>
                        <a:rPr lang="en-US" sz="1600" kern="100">
                          <a:latin typeface="Calibri"/>
                          <a:ea typeface="新細明體"/>
                          <a:cs typeface="Times New Roman"/>
                        </a:rPr>
                        <a:t>)</a:t>
                      </a:r>
                      <a:endParaRPr lang="zh-TW" sz="1600" kern="100">
                        <a:latin typeface="Calibri"/>
                        <a:ea typeface="新細明體"/>
                        <a:cs typeface="Times New Roman"/>
                      </a:endParaRPr>
                    </a:p>
                  </a:txBody>
                  <a:tcPr marL="67180" marR="67180" marT="0" marB="0"/>
                </a:tc>
                <a:tc>
                  <a:txBody>
                    <a:bodyPr/>
                    <a:lstStyle/>
                    <a:p>
                      <a:pPr>
                        <a:spcAft>
                          <a:spcPts val="0"/>
                        </a:spcAft>
                      </a:pPr>
                      <a:r>
                        <a:rPr lang="en-US" sz="1600" kern="100" dirty="0">
                          <a:latin typeface="Calibri"/>
                          <a:ea typeface="新細明體"/>
                          <a:cs typeface="Times New Roman"/>
                        </a:rPr>
                        <a:t>55,240,003</a:t>
                      </a:r>
                      <a:endParaRPr lang="zh-TW" sz="1600" kern="100" dirty="0">
                        <a:latin typeface="Calibri"/>
                        <a:ea typeface="新細明體"/>
                        <a:cs typeface="Times New Roman"/>
                      </a:endParaRPr>
                    </a:p>
                  </a:txBody>
                  <a:tcPr marL="67180" marR="67180" marT="0" marB="0"/>
                </a:tc>
                <a:tc>
                  <a:txBody>
                    <a:bodyPr/>
                    <a:lstStyle/>
                    <a:p>
                      <a:pPr>
                        <a:spcAft>
                          <a:spcPts val="0"/>
                        </a:spcAft>
                      </a:pPr>
                      <a:r>
                        <a:rPr lang="en-US" sz="1600" kern="100">
                          <a:latin typeface="Calibri"/>
                          <a:ea typeface="新細明體"/>
                          <a:cs typeface="Times New Roman"/>
                        </a:rPr>
                        <a:t>491,600</a:t>
                      </a:r>
                      <a:endParaRPr lang="zh-TW" sz="1600" kern="100">
                        <a:latin typeface="Calibri"/>
                        <a:ea typeface="新細明體"/>
                        <a:cs typeface="Times New Roman"/>
                      </a:endParaRPr>
                    </a:p>
                  </a:txBody>
                  <a:tcPr marL="67180" marR="67180" marT="0" marB="0"/>
                </a:tc>
                <a:tc>
                  <a:txBody>
                    <a:bodyPr/>
                    <a:lstStyle/>
                    <a:p>
                      <a:pPr>
                        <a:spcAft>
                          <a:spcPts val="0"/>
                        </a:spcAft>
                      </a:pPr>
                      <a:r>
                        <a:rPr lang="en-US" sz="1600" kern="100">
                          <a:latin typeface="Calibri"/>
                          <a:ea typeface="新細明體"/>
                          <a:cs typeface="Times New Roman"/>
                        </a:rPr>
                        <a:t>22,712,986</a:t>
                      </a:r>
                      <a:endParaRPr lang="zh-TW" sz="1600" kern="100">
                        <a:latin typeface="Calibri"/>
                        <a:ea typeface="新細明體"/>
                        <a:cs typeface="Times New Roman"/>
                      </a:endParaRPr>
                    </a:p>
                  </a:txBody>
                  <a:tcPr marL="67180" marR="67180" marT="0" marB="0"/>
                </a:tc>
                <a:tc>
                  <a:txBody>
                    <a:bodyPr/>
                    <a:lstStyle/>
                    <a:p>
                      <a:pPr>
                        <a:spcAft>
                          <a:spcPts val="0"/>
                        </a:spcAft>
                      </a:pPr>
                      <a:r>
                        <a:rPr lang="en-US" sz="1600" kern="100" dirty="0">
                          <a:latin typeface="Calibri"/>
                          <a:ea typeface="新細明體"/>
                          <a:cs typeface="Times New Roman"/>
                        </a:rPr>
                        <a:t>10,003,981</a:t>
                      </a:r>
                      <a:endParaRPr lang="zh-TW" sz="1600" kern="100" dirty="0">
                        <a:latin typeface="Calibri"/>
                        <a:ea typeface="新細明體"/>
                        <a:cs typeface="Times New Roman"/>
                      </a:endParaRPr>
                    </a:p>
                  </a:txBody>
                  <a:tcPr marL="67180" marR="67180" marT="0" marB="0"/>
                </a:tc>
              </a:tr>
              <a:tr h="659269">
                <a:tc>
                  <a:txBody>
                    <a:bodyPr/>
                    <a:lstStyle/>
                    <a:p>
                      <a:pPr>
                        <a:spcAft>
                          <a:spcPts val="0"/>
                        </a:spcAft>
                      </a:pPr>
                      <a:r>
                        <a:rPr lang="en-US" sz="1600" kern="100">
                          <a:latin typeface="Calibri"/>
                          <a:ea typeface="新細明體"/>
                          <a:cs typeface="Times New Roman"/>
                        </a:rPr>
                        <a:t>Order to Trade Ratio</a:t>
                      </a:r>
                      <a:endParaRPr lang="zh-TW" sz="1600" kern="100">
                        <a:latin typeface="Calibri"/>
                        <a:ea typeface="新細明體"/>
                        <a:cs typeface="Times New Roman"/>
                      </a:endParaRPr>
                    </a:p>
                  </a:txBody>
                  <a:tcPr marL="67180" marR="67180" marT="0" marB="0"/>
                </a:tc>
                <a:tc>
                  <a:txBody>
                    <a:bodyPr/>
                    <a:lstStyle/>
                    <a:p>
                      <a:pPr>
                        <a:spcAft>
                          <a:spcPts val="0"/>
                        </a:spcAft>
                      </a:pPr>
                      <a:r>
                        <a:rPr lang="en-US" sz="1600" kern="100" dirty="0">
                          <a:solidFill>
                            <a:srgbClr val="000000"/>
                          </a:solidFill>
                          <a:latin typeface="Calibri"/>
                          <a:ea typeface="新細明體"/>
                          <a:cs typeface="Times New Roman"/>
                        </a:rPr>
                        <a:t>4.00 </a:t>
                      </a:r>
                      <a:endParaRPr lang="zh-TW" sz="1600" kern="100" dirty="0">
                        <a:latin typeface="Calibri"/>
                        <a:ea typeface="新細明體"/>
                        <a:cs typeface="Times New Roman"/>
                      </a:endParaRPr>
                    </a:p>
                  </a:txBody>
                  <a:tcPr marL="67180" marR="67180" marT="0" marB="0" anchor="ctr"/>
                </a:tc>
                <a:tc>
                  <a:txBody>
                    <a:bodyPr/>
                    <a:lstStyle/>
                    <a:p>
                      <a:pPr>
                        <a:spcAft>
                          <a:spcPts val="0"/>
                        </a:spcAft>
                      </a:pPr>
                      <a:r>
                        <a:rPr lang="en-US" sz="1600" kern="100">
                          <a:solidFill>
                            <a:srgbClr val="000000"/>
                          </a:solidFill>
                          <a:latin typeface="Calibri"/>
                          <a:ea typeface="新細明體"/>
                          <a:cs typeface="Times New Roman"/>
                        </a:rPr>
                        <a:t>174.62 </a:t>
                      </a:r>
                      <a:endParaRPr lang="zh-TW" sz="1600" kern="100">
                        <a:latin typeface="Calibri"/>
                        <a:ea typeface="新細明體"/>
                        <a:cs typeface="Times New Roman"/>
                      </a:endParaRPr>
                    </a:p>
                  </a:txBody>
                  <a:tcPr marL="67180" marR="67180" marT="0" marB="0" anchor="ctr"/>
                </a:tc>
                <a:tc>
                  <a:txBody>
                    <a:bodyPr/>
                    <a:lstStyle/>
                    <a:p>
                      <a:pPr>
                        <a:spcAft>
                          <a:spcPts val="0"/>
                        </a:spcAft>
                      </a:pPr>
                      <a:r>
                        <a:rPr lang="en-US" sz="1600" kern="100">
                          <a:solidFill>
                            <a:srgbClr val="000000"/>
                          </a:solidFill>
                          <a:latin typeface="Calibri"/>
                          <a:ea typeface="新細明體"/>
                          <a:cs typeface="Times New Roman"/>
                        </a:rPr>
                        <a:t>7.98 </a:t>
                      </a:r>
                      <a:endParaRPr lang="zh-TW" sz="1600" kern="100">
                        <a:latin typeface="Calibri"/>
                        <a:ea typeface="新細明體"/>
                        <a:cs typeface="Times New Roman"/>
                      </a:endParaRPr>
                    </a:p>
                  </a:txBody>
                  <a:tcPr marL="67180" marR="67180" marT="0" marB="0" anchor="ctr"/>
                </a:tc>
                <a:tc>
                  <a:txBody>
                    <a:bodyPr/>
                    <a:lstStyle/>
                    <a:p>
                      <a:pPr>
                        <a:spcAft>
                          <a:spcPts val="0"/>
                        </a:spcAft>
                      </a:pPr>
                      <a:r>
                        <a:rPr lang="en-US" sz="1600" kern="100" dirty="0">
                          <a:solidFill>
                            <a:srgbClr val="000000"/>
                          </a:solidFill>
                          <a:latin typeface="Calibri"/>
                          <a:ea typeface="新細明體"/>
                          <a:cs typeface="Times New Roman"/>
                        </a:rPr>
                        <a:t>49.59 </a:t>
                      </a:r>
                      <a:endParaRPr lang="zh-TW" sz="1600" kern="100" dirty="0">
                        <a:latin typeface="Calibri"/>
                        <a:ea typeface="新細明體"/>
                        <a:cs typeface="Times New Roman"/>
                      </a:endParaRPr>
                    </a:p>
                  </a:txBody>
                  <a:tcPr marL="67180" marR="67180" marT="0" marB="0" anchor="ct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fontAlgn="auto">
              <a:spcAft>
                <a:spcPts val="0"/>
              </a:spcAft>
              <a:defRPr/>
            </a:pPr>
            <a:r>
              <a:rPr lang="en-US" altLang="zh-TW" dirty="0" smtClean="0"/>
              <a:t>Potential Facilitating Actions</a:t>
            </a:r>
            <a:endParaRPr lang="zh-TW" altLang="en-US" dirty="0"/>
          </a:p>
        </p:txBody>
      </p:sp>
      <p:sp>
        <p:nvSpPr>
          <p:cNvPr id="43011" name="內容版面配置區 2"/>
          <p:cNvSpPr>
            <a:spLocks noGrp="1"/>
          </p:cNvSpPr>
          <p:nvPr>
            <p:ph idx="1"/>
          </p:nvPr>
        </p:nvSpPr>
        <p:spPr/>
        <p:txBody>
          <a:bodyPr/>
          <a:lstStyle/>
          <a:p>
            <a:r>
              <a:rPr lang="en-US" altLang="zh-TW" smtClean="0">
                <a:latin typeface="Arial" charset="0"/>
                <a:cs typeface="Arial" charset="0"/>
              </a:rPr>
              <a:t>Low latency trading platform</a:t>
            </a:r>
          </a:p>
          <a:p>
            <a:r>
              <a:rPr lang="en-US" altLang="zh-TW" smtClean="0">
                <a:latin typeface="Arial" charset="0"/>
                <a:cs typeface="Arial" charset="0"/>
              </a:rPr>
              <a:t>Tick-by-tick and richer market data</a:t>
            </a:r>
          </a:p>
          <a:p>
            <a:r>
              <a:rPr lang="en-US" altLang="zh-TW" smtClean="0">
                <a:latin typeface="Arial" charset="0"/>
                <a:cs typeface="Arial" charset="0"/>
              </a:rPr>
              <a:t>No-touch DMA</a:t>
            </a:r>
          </a:p>
          <a:p>
            <a:r>
              <a:rPr lang="en-US" altLang="zh-TW" smtClean="0">
                <a:latin typeface="Arial" charset="0"/>
                <a:cs typeface="Arial" charset="0"/>
              </a:rPr>
              <a:t>Co-location</a:t>
            </a:r>
          </a:p>
          <a:p>
            <a:r>
              <a:rPr lang="en-US" altLang="zh-TW" smtClean="0">
                <a:latin typeface="Arial" charset="0"/>
                <a:cs typeface="Arial" charset="0"/>
              </a:rPr>
              <a:t>Algo testing platform</a:t>
            </a:r>
          </a:p>
          <a:p>
            <a:r>
              <a:rPr lang="en-US" altLang="zh-TW" smtClean="0">
                <a:latin typeface="Arial" charset="0"/>
                <a:cs typeface="Arial" charset="0"/>
              </a:rPr>
              <a:t>Common Algo engine for retails</a:t>
            </a:r>
          </a:p>
          <a:p>
            <a:endParaRPr lang="en-US" altLang="zh-TW" smtClean="0">
              <a:latin typeface="Arial" charset="0"/>
              <a:cs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274638"/>
            <a:ext cx="8784976" cy="1143000"/>
          </a:xfrm>
        </p:spPr>
        <p:txBody>
          <a:bodyPr rtlCol="0">
            <a:normAutofit fontScale="90000"/>
          </a:bodyPr>
          <a:lstStyle/>
          <a:p>
            <a:pPr fontAlgn="auto">
              <a:spcAft>
                <a:spcPts val="0"/>
              </a:spcAft>
              <a:defRPr/>
            </a:pPr>
            <a:r>
              <a:rPr lang="en-US" altLang="zh-TW" dirty="0" smtClean="0"/>
              <a:t>Risk Control Measurement Needed</a:t>
            </a:r>
            <a:endParaRPr lang="zh-TW" altLang="en-US" dirty="0"/>
          </a:p>
        </p:txBody>
      </p:sp>
      <p:sp>
        <p:nvSpPr>
          <p:cNvPr id="44035" name="內容版面配置區 2"/>
          <p:cNvSpPr>
            <a:spLocks noGrp="1"/>
          </p:cNvSpPr>
          <p:nvPr>
            <p:ph idx="1"/>
          </p:nvPr>
        </p:nvSpPr>
        <p:spPr/>
        <p:txBody>
          <a:bodyPr/>
          <a:lstStyle/>
          <a:p>
            <a:r>
              <a:rPr lang="en-US" altLang="zh-TW" smtClean="0">
                <a:latin typeface="Arial" charset="0"/>
                <a:cs typeface="Arial" charset="0"/>
              </a:rPr>
              <a:t>Sponsored Access</a:t>
            </a:r>
          </a:p>
          <a:p>
            <a:pPr lvl="1"/>
            <a:r>
              <a:rPr lang="en-US" altLang="zh-TW" smtClean="0">
                <a:latin typeface="Arial" charset="0"/>
                <a:cs typeface="Arial" charset="0"/>
              </a:rPr>
              <a:t>Pre-trade credit control managed by clearing members but implemented on exchange-side system for DMA investors</a:t>
            </a:r>
          </a:p>
          <a:p>
            <a:r>
              <a:rPr lang="en-US" altLang="zh-TW" smtClean="0">
                <a:latin typeface="Arial" charset="0"/>
                <a:cs typeface="Arial" charset="0"/>
              </a:rPr>
              <a:t>Circuit breaker</a:t>
            </a:r>
          </a:p>
          <a:p>
            <a:r>
              <a:rPr lang="en-US" altLang="zh-TW" smtClean="0">
                <a:latin typeface="Arial" charset="0"/>
                <a:cs typeface="Arial" charset="0"/>
              </a:rPr>
              <a:t>Audit trail analyzer</a:t>
            </a:r>
            <a:endParaRPr lang="zh-TW" alt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fontAlgn="auto">
              <a:spcAft>
                <a:spcPts val="0"/>
              </a:spcAft>
              <a:defRPr/>
            </a:pPr>
            <a:r>
              <a:rPr lang="en-US" altLang="zh-TW" dirty="0" smtClean="0"/>
              <a:t>The Way Forward</a:t>
            </a:r>
            <a:endParaRPr lang="zh-TW" altLang="en-US" dirty="0"/>
          </a:p>
        </p:txBody>
      </p:sp>
      <p:sp>
        <p:nvSpPr>
          <p:cNvPr id="45059" name="內容版面配置區 2"/>
          <p:cNvSpPr>
            <a:spLocks noGrp="1"/>
          </p:cNvSpPr>
          <p:nvPr>
            <p:ph idx="1"/>
          </p:nvPr>
        </p:nvSpPr>
        <p:spPr/>
        <p:txBody>
          <a:bodyPr/>
          <a:lstStyle/>
          <a:p>
            <a:r>
              <a:rPr lang="en-US" altLang="zh-TW" sz="2800" smtClean="0">
                <a:latin typeface="Arial" charset="0"/>
                <a:cs typeface="Arial" charset="0"/>
              </a:rPr>
              <a:t>If it were done when ‘tis done, then ‘twere well </a:t>
            </a:r>
          </a:p>
          <a:p>
            <a:pPr>
              <a:buFont typeface="Arial" charset="0"/>
              <a:buNone/>
            </a:pPr>
            <a:r>
              <a:rPr lang="en-US" altLang="zh-TW" sz="2800" smtClean="0">
                <a:latin typeface="Arial" charset="0"/>
                <a:cs typeface="Arial" charset="0"/>
              </a:rPr>
              <a:t>	It were done quickly:</a:t>
            </a:r>
          </a:p>
          <a:p>
            <a:endParaRPr lang="en-US" altLang="zh-TW" sz="2800" smtClean="0">
              <a:latin typeface="Arial" charset="0"/>
              <a:cs typeface="Arial" charset="0"/>
            </a:endParaRPr>
          </a:p>
          <a:p>
            <a:r>
              <a:rPr lang="en-US" altLang="zh-TW" sz="2800" smtClean="0">
                <a:latin typeface="Arial" charset="0"/>
                <a:cs typeface="Arial" charset="0"/>
              </a:rPr>
              <a:t>Knowledge is power:  redefine Market Quality etc</a:t>
            </a:r>
          </a:p>
          <a:p>
            <a:endParaRPr lang="en-US" altLang="zh-TW" sz="2800" smtClean="0">
              <a:latin typeface="Arial" charset="0"/>
              <a:cs typeface="Arial" charset="0"/>
            </a:endParaRPr>
          </a:p>
          <a:p>
            <a:r>
              <a:rPr lang="en-US" altLang="zh-TW" sz="2800" smtClean="0">
                <a:latin typeface="Arial" charset="0"/>
                <a:cs typeface="Arial" charset="0"/>
              </a:rPr>
              <a:t>The importance of being Earnest: truth and honesty</a:t>
            </a:r>
            <a:endParaRPr lang="zh-TW" altLang="en-US" sz="2800" smtClean="0">
              <a:latin typeface="Arial"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endParaRPr lang="en-US" sz="3800" dirty="0">
              <a:latin typeface="Microsoft JhengHei" pitchFamily="34" charset="-120"/>
              <a:ea typeface="Microsoft JhengHei" pitchFamily="34" charset="-120"/>
            </a:endParaRPr>
          </a:p>
        </p:txBody>
      </p:sp>
      <p:sp>
        <p:nvSpPr>
          <p:cNvPr id="11267" name="Content Placeholder 2"/>
          <p:cNvSpPr>
            <a:spLocks noGrp="1"/>
          </p:cNvSpPr>
          <p:nvPr>
            <p:ph idx="1"/>
          </p:nvPr>
        </p:nvSpPr>
        <p:spPr>
          <a:xfrm>
            <a:off x="457200" y="1600200"/>
            <a:ext cx="8229600" cy="5068888"/>
          </a:xfrm>
        </p:spPr>
        <p:txBody>
          <a:bodyPr/>
          <a:lstStyle/>
          <a:p>
            <a:endParaRPr lang="en-US" altLang="zh-TW" smtClean="0">
              <a:latin typeface="Microsoft JhengHei" pitchFamily="34" charset="-120"/>
              <a:ea typeface="Microsoft JhengHei" pitchFamily="34" charset="-120"/>
              <a:cs typeface="Arial" charset="0"/>
            </a:endParaRPr>
          </a:p>
        </p:txBody>
      </p:sp>
      <p:pic>
        <p:nvPicPr>
          <p:cNvPr id="11268" name="內容版面配置區 3" descr="3167_001.tif"/>
          <p:cNvPicPr>
            <a:picLocks noChangeAspect="1"/>
          </p:cNvPicPr>
          <p:nvPr/>
        </p:nvPicPr>
        <p:blipFill>
          <a:blip r:embed="rId2" cstate="print"/>
          <a:srcRect t="7468" b="10863"/>
          <a:stretch>
            <a:fillRect/>
          </a:stretch>
        </p:blipFill>
        <p:spPr bwMode="auto">
          <a:xfrm>
            <a:off x="323850" y="44450"/>
            <a:ext cx="8424863" cy="673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rtlCol="0">
            <a:normAutofit/>
          </a:bodyPr>
          <a:lstStyle/>
          <a:p>
            <a:pPr fontAlgn="auto">
              <a:spcAft>
                <a:spcPts val="0"/>
              </a:spcAft>
              <a:defRPr/>
            </a:pPr>
            <a:r>
              <a:rPr lang="en-US" altLang="zh-TW" dirty="0" smtClean="0"/>
              <a:t>Thank You</a:t>
            </a:r>
            <a:endParaRPr lang="zh-TW" altLang="en-US" dirty="0"/>
          </a:p>
        </p:txBody>
      </p:sp>
      <p:sp>
        <p:nvSpPr>
          <p:cNvPr id="5" name="副標題 4"/>
          <p:cNvSpPr>
            <a:spLocks noGrp="1"/>
          </p:cNvSpPr>
          <p:nvPr>
            <p:ph type="subTitle" idx="1"/>
          </p:nvPr>
        </p:nvSpPr>
        <p:spPr/>
        <p:txBody>
          <a:bodyPr rtlCol="0">
            <a:normAutofit fontScale="85000" lnSpcReduction="20000"/>
          </a:bodyPr>
          <a:lstStyle/>
          <a:p>
            <a:pPr fontAlgn="auto">
              <a:spcAft>
                <a:spcPts val="0"/>
              </a:spcAft>
              <a:buFont typeface="Arial" pitchFamily="34" charset="0"/>
              <a:buNone/>
              <a:defRPr/>
            </a:pPr>
            <a:r>
              <a:rPr lang="en-US" altLang="zh-TW" dirty="0" smtClean="0"/>
              <a:t>and</a:t>
            </a:r>
          </a:p>
          <a:p>
            <a:pPr fontAlgn="auto">
              <a:spcAft>
                <a:spcPts val="0"/>
              </a:spcAft>
              <a:buFont typeface="Arial" pitchFamily="34" charset="0"/>
              <a:buNone/>
              <a:defRPr/>
            </a:pPr>
            <a:r>
              <a:rPr lang="en-US" altLang="zh-TW" dirty="0" smtClean="0"/>
              <a:t>God bless you</a:t>
            </a:r>
            <a:endParaRPr lang="zh-TW"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US" altLang="zh-TW" sz="3800" dirty="0" smtClean="0"/>
              <a:t>At the crossroad of two industries</a:t>
            </a:r>
            <a:endParaRPr lang="en-US" sz="3800" dirty="0">
              <a:latin typeface="Microsoft JhengHei" pitchFamily="34" charset="-120"/>
              <a:ea typeface="Microsoft JhengHei" pitchFamily="34" charset="-120"/>
            </a:endParaRPr>
          </a:p>
        </p:txBody>
      </p:sp>
      <p:sp>
        <p:nvSpPr>
          <p:cNvPr id="3" name="Content Placeholder 2"/>
          <p:cNvSpPr>
            <a:spLocks noGrp="1"/>
          </p:cNvSpPr>
          <p:nvPr>
            <p:ph idx="1"/>
          </p:nvPr>
        </p:nvSpPr>
        <p:spPr>
          <a:xfrm>
            <a:off x="457200" y="1600200"/>
            <a:ext cx="8229600" cy="5068888"/>
          </a:xfrm>
        </p:spPr>
        <p:txBody>
          <a:bodyPr rtlCol="0">
            <a:normAutofit fontScale="92500"/>
          </a:bodyPr>
          <a:lstStyle/>
          <a:p>
            <a:pPr fontAlgn="auto">
              <a:spcAft>
                <a:spcPts val="0"/>
              </a:spcAft>
              <a:buFont typeface="Arial" pitchFamily="34" charset="0"/>
              <a:buChar char="•"/>
              <a:defRPr/>
            </a:pPr>
            <a:r>
              <a:rPr lang="en-US" altLang="zh-TW" dirty="0" smtClean="0"/>
              <a:t>What were in common</a:t>
            </a:r>
          </a:p>
          <a:p>
            <a:pPr lvl="1" fontAlgn="auto">
              <a:spcAft>
                <a:spcPts val="0"/>
              </a:spcAft>
              <a:buFont typeface="Arial" pitchFamily="34" charset="0"/>
              <a:buChar char="–"/>
              <a:defRPr/>
            </a:pPr>
            <a:r>
              <a:rPr lang="en-US" altLang="zh-TW" dirty="0" smtClean="0"/>
              <a:t>Clear objective functions</a:t>
            </a:r>
          </a:p>
          <a:p>
            <a:pPr lvl="1" fontAlgn="auto">
              <a:spcAft>
                <a:spcPts val="0"/>
              </a:spcAft>
              <a:buFont typeface="Arial" pitchFamily="34" charset="0"/>
              <a:buChar char="–"/>
              <a:defRPr/>
            </a:pPr>
            <a:r>
              <a:rPr lang="en-US" altLang="zh-TW" dirty="0" smtClean="0"/>
              <a:t>Limited resource allocation</a:t>
            </a:r>
          </a:p>
          <a:p>
            <a:pPr lvl="1" fontAlgn="auto">
              <a:spcAft>
                <a:spcPts val="0"/>
              </a:spcAft>
              <a:buFont typeface="Arial" pitchFamily="34" charset="0"/>
              <a:buChar char="–"/>
              <a:defRPr/>
            </a:pPr>
            <a:r>
              <a:rPr lang="en-US" altLang="zh-TW" dirty="0" smtClean="0"/>
              <a:t>Critical decisions in high uncertainty</a:t>
            </a:r>
          </a:p>
          <a:p>
            <a:pPr lvl="1" fontAlgn="auto">
              <a:spcAft>
                <a:spcPts val="0"/>
              </a:spcAft>
              <a:buFont typeface="Arial" pitchFamily="34" charset="0"/>
              <a:buChar char="–"/>
              <a:defRPr/>
            </a:pPr>
            <a:r>
              <a:rPr lang="en-US" altLang="zh-TW" dirty="0" smtClean="0"/>
              <a:t>Time varying system parameters</a:t>
            </a:r>
          </a:p>
          <a:p>
            <a:pPr lvl="1" fontAlgn="auto">
              <a:spcAft>
                <a:spcPts val="0"/>
              </a:spcAft>
              <a:buFont typeface="Arial" pitchFamily="34" charset="0"/>
              <a:buChar char="–"/>
              <a:defRPr/>
            </a:pPr>
            <a:r>
              <a:rPr lang="en-US" altLang="zh-TW" dirty="0" smtClean="0"/>
              <a:t>Damage control</a:t>
            </a:r>
          </a:p>
          <a:p>
            <a:pPr fontAlgn="auto">
              <a:spcAft>
                <a:spcPts val="0"/>
              </a:spcAft>
              <a:buFont typeface="Arial" pitchFamily="34" charset="0"/>
              <a:buChar char="•"/>
              <a:defRPr/>
            </a:pPr>
            <a:r>
              <a:rPr lang="en-US" altLang="zh-TW" dirty="0" smtClean="0"/>
              <a:t>And not so in common</a:t>
            </a:r>
          </a:p>
          <a:p>
            <a:pPr lvl="1" fontAlgn="auto">
              <a:spcAft>
                <a:spcPts val="0"/>
              </a:spcAft>
              <a:buFont typeface="Arial" pitchFamily="34" charset="0"/>
              <a:buChar char="–"/>
              <a:defRPr/>
            </a:pPr>
            <a:r>
              <a:rPr lang="en-US" altLang="zh-TW" dirty="0" smtClean="0"/>
              <a:t>Cost-benefit analysis (value </a:t>
            </a:r>
            <a:r>
              <a:rPr lang="en-US" altLang="zh-TW" dirty="0" err="1" smtClean="0"/>
              <a:t>vs</a:t>
            </a:r>
            <a:r>
              <a:rPr lang="en-US" altLang="zh-TW" dirty="0" smtClean="0"/>
              <a:t> price)</a:t>
            </a:r>
          </a:p>
          <a:p>
            <a:pPr lvl="1" fontAlgn="auto">
              <a:spcAft>
                <a:spcPts val="0"/>
              </a:spcAft>
              <a:buFont typeface="Arial" pitchFamily="34" charset="0"/>
              <a:buChar char="–"/>
              <a:defRPr/>
            </a:pPr>
            <a:r>
              <a:rPr lang="en-US" altLang="zh-TW" dirty="0" smtClean="0"/>
              <a:t>Self control (when to launch it?)</a:t>
            </a:r>
          </a:p>
          <a:p>
            <a:pPr lvl="1" fontAlgn="auto">
              <a:spcAft>
                <a:spcPts val="0"/>
              </a:spcAft>
              <a:buFont typeface="Arial" pitchFamily="34" charset="0"/>
              <a:buChar char="–"/>
              <a:defRPr/>
            </a:pPr>
            <a:r>
              <a:rPr lang="en-US" altLang="zh-TW" dirty="0" smtClean="0"/>
              <a:t>System of systems (we know what we’re doing)</a:t>
            </a:r>
          </a:p>
          <a:p>
            <a:pPr fontAlgn="auto">
              <a:spcAft>
                <a:spcPts val="0"/>
              </a:spcAft>
              <a:buFont typeface="Arial" pitchFamily="34" charset="0"/>
              <a:buChar char="•"/>
              <a:defRPr/>
            </a:pPr>
            <a:endParaRPr lang="en-US" dirty="0">
              <a:latin typeface="Microsoft JhengHei" pitchFamily="34" charset="-120"/>
              <a:ea typeface="Microsoft JhengHei" pitchFamily="34" charset="-12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altLang="zh-TW" dirty="0" smtClean="0"/>
              <a:t>A Brave New World</a:t>
            </a:r>
            <a:endParaRPr lang="en-US" dirty="0">
              <a:latin typeface="Microsoft JhengHei" pitchFamily="34" charset="-120"/>
              <a:ea typeface="Microsoft JhengHei" pitchFamily="34" charset="-120"/>
            </a:endParaRPr>
          </a:p>
        </p:txBody>
      </p:sp>
      <p:sp>
        <p:nvSpPr>
          <p:cNvPr id="3" name="Content Placeholder 2"/>
          <p:cNvSpPr>
            <a:spLocks noGrp="1"/>
          </p:cNvSpPr>
          <p:nvPr>
            <p:ph idx="1"/>
          </p:nvPr>
        </p:nvSpPr>
        <p:spPr>
          <a:xfrm>
            <a:off x="457200" y="1600200"/>
            <a:ext cx="8229600" cy="5257800"/>
          </a:xfrm>
        </p:spPr>
        <p:txBody>
          <a:bodyPr rtlCol="0">
            <a:normAutofit fontScale="77500" lnSpcReduction="20000"/>
          </a:bodyPr>
          <a:lstStyle/>
          <a:p>
            <a:pPr fontAlgn="auto">
              <a:spcAft>
                <a:spcPts val="0"/>
              </a:spcAft>
              <a:buFont typeface="Arial" pitchFamily="34" charset="0"/>
              <a:buChar char="•"/>
              <a:defRPr/>
            </a:pPr>
            <a:r>
              <a:rPr lang="en-US" altLang="zh-TW" dirty="0" smtClean="0">
                <a:ea typeface="Arial Unicode MS" pitchFamily="34" charset="-120"/>
                <a:cs typeface="Arial Unicode MS" pitchFamily="34" charset="-120"/>
              </a:rPr>
              <a:t>From Atomic Bomb to Algorithmic Trade</a:t>
            </a:r>
          </a:p>
          <a:p>
            <a:pPr lvl="1" fontAlgn="auto">
              <a:spcAft>
                <a:spcPts val="0"/>
              </a:spcAft>
              <a:buFont typeface="Arial" pitchFamily="34" charset="0"/>
              <a:buChar char="–"/>
              <a:defRPr/>
            </a:pPr>
            <a:r>
              <a:rPr lang="en-US" altLang="zh-TW" dirty="0" smtClean="0">
                <a:ea typeface="Arial Unicode MS" pitchFamily="34" charset="-120"/>
                <a:cs typeface="Arial Unicode MS" pitchFamily="34" charset="-120"/>
              </a:rPr>
              <a:t>Changes of Industrial Policy and International Relations</a:t>
            </a:r>
          </a:p>
          <a:p>
            <a:pPr lvl="1" fontAlgn="auto">
              <a:spcAft>
                <a:spcPts val="0"/>
              </a:spcAft>
              <a:buFont typeface="Arial" pitchFamily="34" charset="0"/>
              <a:buChar char="–"/>
              <a:defRPr/>
            </a:pPr>
            <a:r>
              <a:rPr lang="en-US" altLang="zh-TW" dirty="0" smtClean="0">
                <a:ea typeface="Arial Unicode MS" pitchFamily="34" charset="-120"/>
                <a:cs typeface="Arial Unicode MS" pitchFamily="34" charset="-120"/>
              </a:rPr>
              <a:t>Shortening Impact Time of Information on Prices</a:t>
            </a:r>
          </a:p>
          <a:p>
            <a:pPr lvl="1" fontAlgn="auto">
              <a:spcAft>
                <a:spcPts val="0"/>
              </a:spcAft>
              <a:buFont typeface="Arial" pitchFamily="34" charset="0"/>
              <a:buChar char="–"/>
              <a:defRPr/>
            </a:pPr>
            <a:r>
              <a:rPr lang="en-US" altLang="zh-TW" dirty="0" smtClean="0">
                <a:ea typeface="Arial Unicode MS" pitchFamily="34" charset="-120"/>
                <a:cs typeface="Arial Unicode MS" pitchFamily="34" charset="-120"/>
              </a:rPr>
              <a:t>A New Form of Arms Race</a:t>
            </a:r>
          </a:p>
          <a:p>
            <a:pPr fontAlgn="auto">
              <a:spcAft>
                <a:spcPts val="0"/>
              </a:spcAft>
              <a:buFont typeface="Arial" pitchFamily="34" charset="0"/>
              <a:buChar char="•"/>
              <a:defRPr/>
            </a:pPr>
            <a:r>
              <a:rPr lang="en-US" altLang="zh-TW" b="1" dirty="0" smtClean="0">
                <a:solidFill>
                  <a:srgbClr val="FFFF00"/>
                </a:solidFill>
                <a:ea typeface="Arial Unicode MS" pitchFamily="34" charset="-120"/>
                <a:cs typeface="Arial Unicode MS" pitchFamily="34" charset="-120"/>
              </a:rPr>
              <a:t>Market Overview</a:t>
            </a:r>
          </a:p>
          <a:p>
            <a:pPr lvl="1" fontAlgn="auto">
              <a:spcAft>
                <a:spcPts val="0"/>
              </a:spcAft>
              <a:buFont typeface="Arial" pitchFamily="34" charset="0"/>
              <a:buChar char="–"/>
              <a:defRPr/>
            </a:pPr>
            <a:r>
              <a:rPr lang="en-US" altLang="zh-TW" b="1" dirty="0" smtClean="0">
                <a:solidFill>
                  <a:srgbClr val="FFFF00"/>
                </a:solidFill>
                <a:ea typeface="Arial Unicode MS" pitchFamily="34" charset="-120"/>
                <a:cs typeface="Arial Unicode MS" pitchFamily="34" charset="-120"/>
              </a:rPr>
              <a:t>Landscape</a:t>
            </a:r>
          </a:p>
          <a:p>
            <a:pPr lvl="1" fontAlgn="auto">
              <a:spcAft>
                <a:spcPts val="0"/>
              </a:spcAft>
              <a:buFont typeface="Arial" pitchFamily="34" charset="0"/>
              <a:buChar char="–"/>
              <a:defRPr/>
            </a:pPr>
            <a:r>
              <a:rPr lang="en-US" altLang="zh-TW" b="1" dirty="0" err="1" smtClean="0">
                <a:solidFill>
                  <a:srgbClr val="FFFF00"/>
                </a:solidFill>
                <a:ea typeface="Arial Unicode MS" pitchFamily="34" charset="-120"/>
                <a:cs typeface="Arial Unicode MS" pitchFamily="34" charset="-120"/>
              </a:rPr>
              <a:t>Algo</a:t>
            </a:r>
            <a:r>
              <a:rPr lang="en-US" altLang="zh-TW" b="1" dirty="0" smtClean="0">
                <a:solidFill>
                  <a:srgbClr val="FFFF00"/>
                </a:solidFill>
                <a:ea typeface="Arial Unicode MS" pitchFamily="34" charset="-120"/>
                <a:cs typeface="Arial Unicode MS" pitchFamily="34" charset="-120"/>
              </a:rPr>
              <a:t> Trading</a:t>
            </a:r>
          </a:p>
          <a:p>
            <a:pPr lvl="1" fontAlgn="auto">
              <a:spcAft>
                <a:spcPts val="0"/>
              </a:spcAft>
              <a:buFont typeface="Arial" pitchFamily="34" charset="0"/>
              <a:buChar char="–"/>
              <a:defRPr/>
            </a:pPr>
            <a:r>
              <a:rPr lang="en-US" altLang="zh-TW" b="1" dirty="0" smtClean="0">
                <a:solidFill>
                  <a:srgbClr val="FFFF00"/>
                </a:solidFill>
                <a:ea typeface="Arial Unicode MS" pitchFamily="34" charset="-120"/>
                <a:cs typeface="Arial Unicode MS" pitchFamily="34" charset="-120"/>
              </a:rPr>
              <a:t>Impact</a:t>
            </a:r>
          </a:p>
          <a:p>
            <a:pPr fontAlgn="auto">
              <a:spcAft>
                <a:spcPts val="0"/>
              </a:spcAft>
              <a:buFont typeface="Arial" pitchFamily="34" charset="0"/>
              <a:buChar char="•"/>
              <a:defRPr/>
            </a:pPr>
            <a:r>
              <a:rPr lang="en-US" altLang="zh-TW" dirty="0" smtClean="0"/>
              <a:t>Reaction from regulators and market participants</a:t>
            </a:r>
          </a:p>
          <a:p>
            <a:pPr lvl="1" fontAlgn="auto">
              <a:spcAft>
                <a:spcPts val="0"/>
              </a:spcAft>
              <a:buFont typeface="Arial" pitchFamily="34" charset="0"/>
              <a:buChar char="–"/>
              <a:defRPr/>
            </a:pPr>
            <a:r>
              <a:rPr lang="en-US" altLang="zh-TW" dirty="0" smtClean="0"/>
              <a:t>Facilitating</a:t>
            </a:r>
          </a:p>
          <a:p>
            <a:pPr lvl="1" fontAlgn="auto">
              <a:spcAft>
                <a:spcPts val="0"/>
              </a:spcAft>
              <a:buFont typeface="Arial" pitchFamily="34" charset="0"/>
              <a:buChar char="–"/>
              <a:defRPr/>
            </a:pPr>
            <a:r>
              <a:rPr lang="en-US" altLang="zh-TW" dirty="0" smtClean="0"/>
              <a:t>Regulating</a:t>
            </a:r>
          </a:p>
          <a:p>
            <a:pPr fontAlgn="auto">
              <a:spcAft>
                <a:spcPts val="0"/>
              </a:spcAft>
              <a:buFont typeface="Arial" pitchFamily="34" charset="0"/>
              <a:buChar char="•"/>
              <a:defRPr/>
            </a:pPr>
            <a:r>
              <a:rPr lang="en-US" altLang="zh-TW" dirty="0" smtClean="0"/>
              <a:t>Taiwan markets</a:t>
            </a:r>
          </a:p>
          <a:p>
            <a:pPr lvl="1" fontAlgn="auto">
              <a:spcAft>
                <a:spcPts val="0"/>
              </a:spcAft>
              <a:buFont typeface="Arial" pitchFamily="34" charset="0"/>
              <a:buChar char="–"/>
              <a:defRPr/>
            </a:pPr>
            <a:r>
              <a:rPr lang="en-US" altLang="zh-TW" dirty="0" smtClean="0"/>
              <a:t>Opportunities</a:t>
            </a:r>
          </a:p>
          <a:p>
            <a:pPr lvl="1" fontAlgn="auto">
              <a:spcAft>
                <a:spcPts val="0"/>
              </a:spcAft>
              <a:buFont typeface="Arial" pitchFamily="34" charset="0"/>
              <a:buChar char="–"/>
              <a:defRPr/>
            </a:pPr>
            <a:r>
              <a:rPr lang="en-US" altLang="zh-TW" dirty="0" smtClean="0"/>
              <a:t>Challenges</a:t>
            </a:r>
          </a:p>
          <a:p>
            <a:pPr lvl="1" fontAlgn="auto">
              <a:spcAft>
                <a:spcPts val="0"/>
              </a:spcAft>
              <a:buFont typeface="Arial" pitchFamily="34" charset="0"/>
              <a:buChar char="–"/>
              <a:defRPr/>
            </a:pPr>
            <a:r>
              <a:rPr lang="en-US" altLang="zh-TW" dirty="0" smtClean="0"/>
              <a:t>The Way Forward</a:t>
            </a:r>
          </a:p>
          <a:p>
            <a:pPr fontAlgn="auto">
              <a:spcAft>
                <a:spcPts val="0"/>
              </a:spcAft>
              <a:buFont typeface="Arial" pitchFamily="34" charset="0"/>
              <a:buChar char="•"/>
              <a:defRPr/>
            </a:pPr>
            <a:endParaRPr lang="en-US" dirty="0">
              <a:latin typeface="Microsoft JhengHei" pitchFamily="34" charset="-120"/>
              <a:ea typeface="Microsoft JhengHei" pitchFamily="34"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txBody>
          <a:bodyPr rtlCol="0">
            <a:noAutofit/>
          </a:bodyPr>
          <a:lstStyle/>
          <a:p>
            <a:pPr fontAlgn="auto">
              <a:spcAft>
                <a:spcPts val="0"/>
              </a:spcAft>
              <a:defRPr/>
            </a:pPr>
            <a:r>
              <a:rPr lang="en-US" altLang="zh-TW" sz="3600" dirty="0" smtClean="0"/>
              <a:t>US Market today, with explosive traffic</a:t>
            </a:r>
            <a:endParaRPr lang="en-US" sz="3600" dirty="0">
              <a:latin typeface="Microsoft JhengHei" pitchFamily="34" charset="-120"/>
              <a:ea typeface="Microsoft JhengHei" pitchFamily="34" charset="-120"/>
            </a:endParaRPr>
          </a:p>
        </p:txBody>
      </p:sp>
      <p:sp>
        <p:nvSpPr>
          <p:cNvPr id="3" name="Content Placeholder 2"/>
          <p:cNvSpPr>
            <a:spLocks noGrp="1"/>
          </p:cNvSpPr>
          <p:nvPr>
            <p:ph idx="1"/>
          </p:nvPr>
        </p:nvSpPr>
        <p:spPr>
          <a:xfrm>
            <a:off x="539750" y="5949950"/>
            <a:ext cx="8229600" cy="863600"/>
          </a:xfrm>
        </p:spPr>
        <p:txBody>
          <a:bodyPr rtlCol="0">
            <a:normAutofit fontScale="55000" lnSpcReduction="20000"/>
          </a:bodyPr>
          <a:lstStyle/>
          <a:p>
            <a:pPr fontAlgn="auto">
              <a:spcAft>
                <a:spcPts val="0"/>
              </a:spcAft>
              <a:buFont typeface="Arial" pitchFamily="34" charset="0"/>
              <a:buChar char="•"/>
              <a:defRPr/>
            </a:pPr>
            <a:r>
              <a:rPr lang="en-US" altLang="zh-TW" dirty="0" smtClean="0"/>
              <a:t>Market data traffic statistic of May 8, 2012 from </a:t>
            </a:r>
            <a:r>
              <a:rPr lang="en-US" altLang="zh-TW" dirty="0" smtClean="0">
                <a:hlinkClick r:id="rId2"/>
              </a:rPr>
              <a:t>www.marketdatapeaks.com</a:t>
            </a:r>
            <a:endParaRPr lang="en-US" altLang="zh-TW" dirty="0" smtClean="0"/>
          </a:p>
          <a:p>
            <a:pPr fontAlgn="auto">
              <a:spcAft>
                <a:spcPts val="0"/>
              </a:spcAft>
              <a:buFont typeface="Arial" pitchFamily="34" charset="0"/>
              <a:buChar char="•"/>
              <a:defRPr/>
            </a:pPr>
            <a:r>
              <a:rPr lang="en-US" altLang="zh-TW" dirty="0" smtClean="0"/>
              <a:t>The biggest portion of these market data comes from OPRA, Options Price Reporting Authority</a:t>
            </a:r>
          </a:p>
        </p:txBody>
      </p:sp>
      <p:pic>
        <p:nvPicPr>
          <p:cNvPr id="14340" name="Picture 2"/>
          <p:cNvPicPr>
            <a:picLocks noChangeAspect="1" noChangeArrowheads="1"/>
          </p:cNvPicPr>
          <p:nvPr/>
        </p:nvPicPr>
        <p:blipFill>
          <a:blip r:embed="rId3" cstate="print"/>
          <a:srcRect/>
          <a:stretch>
            <a:fillRect/>
          </a:stretch>
        </p:blipFill>
        <p:spPr bwMode="auto">
          <a:xfrm>
            <a:off x="558800" y="1484313"/>
            <a:ext cx="8204200" cy="4392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txBody>
          <a:bodyPr rtlCol="0">
            <a:noAutofit/>
          </a:bodyPr>
          <a:lstStyle/>
          <a:p>
            <a:pPr fontAlgn="auto">
              <a:spcAft>
                <a:spcPts val="0"/>
              </a:spcAft>
              <a:defRPr/>
            </a:pPr>
            <a:r>
              <a:rPr lang="en-US" altLang="zh-TW" dirty="0" smtClean="0"/>
              <a:t>OPRA growth chart</a:t>
            </a:r>
            <a:endParaRPr lang="en-US" dirty="0">
              <a:latin typeface="Microsoft JhengHei" pitchFamily="34" charset="-120"/>
              <a:ea typeface="Microsoft JhengHei" pitchFamily="34" charset="-120"/>
            </a:endParaRPr>
          </a:p>
        </p:txBody>
      </p:sp>
      <p:sp>
        <p:nvSpPr>
          <p:cNvPr id="3" name="Content Placeholder 2"/>
          <p:cNvSpPr>
            <a:spLocks noGrp="1"/>
          </p:cNvSpPr>
          <p:nvPr>
            <p:ph idx="1"/>
          </p:nvPr>
        </p:nvSpPr>
        <p:spPr>
          <a:xfrm>
            <a:off x="539750" y="5876925"/>
            <a:ext cx="8229600" cy="720725"/>
          </a:xfrm>
        </p:spPr>
        <p:txBody>
          <a:bodyPr rtlCol="0">
            <a:normAutofit fontScale="40000" lnSpcReduction="20000"/>
          </a:bodyPr>
          <a:lstStyle/>
          <a:p>
            <a:pPr fontAlgn="auto">
              <a:spcAft>
                <a:spcPts val="0"/>
              </a:spcAft>
              <a:buFont typeface="Arial" pitchFamily="34" charset="0"/>
              <a:buChar char="•"/>
              <a:defRPr/>
            </a:pPr>
            <a:r>
              <a:rPr lang="en-US" altLang="zh-TW" dirty="0" smtClean="0"/>
              <a:t>OPRA is the consolidated tape of all US options markets</a:t>
            </a:r>
          </a:p>
          <a:p>
            <a:pPr fontAlgn="auto">
              <a:spcAft>
                <a:spcPts val="0"/>
              </a:spcAft>
              <a:buFont typeface="Arial" pitchFamily="34" charset="0"/>
              <a:buChar char="•"/>
              <a:defRPr/>
            </a:pPr>
            <a:r>
              <a:rPr lang="en-US" altLang="zh-TW" dirty="0" smtClean="0"/>
              <a:t>Chart quoted from http://low-latency.com/blog/market-data-capacity-2011-review-and-2012-outlook</a:t>
            </a:r>
          </a:p>
          <a:p>
            <a:pPr fontAlgn="auto">
              <a:spcAft>
                <a:spcPts val="0"/>
              </a:spcAft>
              <a:buFont typeface="Arial" pitchFamily="34" charset="0"/>
              <a:buChar char="•"/>
              <a:defRPr/>
            </a:pPr>
            <a:r>
              <a:rPr lang="en-US" altLang="zh-TW" dirty="0" smtClean="0"/>
              <a:t>Traffic Projection quoted from www.opradata.com/specs/2012_2013_Updated_Traffic_Projections.pdf</a:t>
            </a:r>
          </a:p>
        </p:txBody>
      </p:sp>
      <p:pic>
        <p:nvPicPr>
          <p:cNvPr id="15364" name="Picture 2"/>
          <p:cNvPicPr>
            <a:picLocks noChangeAspect="1" noChangeArrowheads="1"/>
          </p:cNvPicPr>
          <p:nvPr/>
        </p:nvPicPr>
        <p:blipFill>
          <a:blip r:embed="rId2" cstate="print"/>
          <a:srcRect/>
          <a:stretch>
            <a:fillRect/>
          </a:stretch>
        </p:blipFill>
        <p:spPr bwMode="auto">
          <a:xfrm>
            <a:off x="395288" y="1484313"/>
            <a:ext cx="4392612" cy="3084512"/>
          </a:xfrm>
          <a:prstGeom prst="rect">
            <a:avLst/>
          </a:prstGeom>
          <a:noFill/>
          <a:ln w="9525">
            <a:noFill/>
            <a:miter lim="800000"/>
            <a:headEnd/>
            <a:tailEnd/>
          </a:ln>
        </p:spPr>
      </p:pic>
      <p:pic>
        <p:nvPicPr>
          <p:cNvPr id="15365" name="Picture 3"/>
          <p:cNvPicPr>
            <a:picLocks noChangeAspect="1" noChangeArrowheads="1"/>
          </p:cNvPicPr>
          <p:nvPr/>
        </p:nvPicPr>
        <p:blipFill>
          <a:blip r:embed="rId3" cstate="print"/>
          <a:srcRect/>
          <a:stretch>
            <a:fillRect/>
          </a:stretch>
        </p:blipFill>
        <p:spPr bwMode="auto">
          <a:xfrm>
            <a:off x="4140200" y="3757613"/>
            <a:ext cx="4679950" cy="204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altLang="zh-TW" dirty="0" smtClean="0"/>
              <a:t>Key Evolving Driver</a:t>
            </a:r>
            <a:endParaRPr lang="en-US" dirty="0">
              <a:latin typeface="Microsoft JhengHei" pitchFamily="34" charset="-120"/>
              <a:ea typeface="Microsoft JhengHei" pitchFamily="34" charset="-120"/>
            </a:endParaRPr>
          </a:p>
        </p:txBody>
      </p:sp>
      <p:sp>
        <p:nvSpPr>
          <p:cNvPr id="3" name="Content Placeholder 2"/>
          <p:cNvSpPr>
            <a:spLocks noGrp="1"/>
          </p:cNvSpPr>
          <p:nvPr>
            <p:ph idx="1"/>
          </p:nvPr>
        </p:nvSpPr>
        <p:spPr>
          <a:xfrm>
            <a:off x="457200" y="1600200"/>
            <a:ext cx="8229600" cy="5141913"/>
          </a:xfrm>
        </p:spPr>
        <p:txBody>
          <a:bodyPr rtlCol="0">
            <a:normAutofit lnSpcReduction="10000"/>
          </a:bodyPr>
          <a:lstStyle/>
          <a:p>
            <a:pPr fontAlgn="auto">
              <a:spcAft>
                <a:spcPts val="0"/>
              </a:spcAft>
              <a:buFont typeface="Arial" pitchFamily="34" charset="0"/>
              <a:buChar char="•"/>
              <a:defRPr/>
            </a:pPr>
            <a:r>
              <a:rPr lang="en-US" altLang="zh-TW" dirty="0" smtClean="0"/>
              <a:t>Regulatory changes lead to competition</a:t>
            </a:r>
          </a:p>
          <a:p>
            <a:pPr lvl="1" fontAlgn="auto">
              <a:spcAft>
                <a:spcPts val="0"/>
              </a:spcAft>
              <a:buFont typeface="Arial" pitchFamily="34" charset="0"/>
              <a:buChar char="–"/>
              <a:defRPr/>
            </a:pPr>
            <a:r>
              <a:rPr lang="en-US" altLang="zh-TW" dirty="0" smtClean="0"/>
              <a:t>Regulation NMS, SEC USA</a:t>
            </a:r>
            <a:endParaRPr lang="en-US" altLang="zh-TW" dirty="0" smtClean="0"/>
          </a:p>
          <a:p>
            <a:pPr lvl="1" fontAlgn="auto">
              <a:spcAft>
                <a:spcPts val="0"/>
              </a:spcAft>
              <a:buFont typeface="Arial" pitchFamily="34" charset="0"/>
              <a:buChar char="–"/>
              <a:defRPr/>
            </a:pPr>
            <a:r>
              <a:rPr lang="en-US" altLang="zh-TW" dirty="0" err="1" smtClean="0"/>
              <a:t>MiFID</a:t>
            </a:r>
            <a:r>
              <a:rPr lang="en-US" altLang="zh-TW" dirty="0" smtClean="0"/>
              <a:t>, EU</a:t>
            </a:r>
            <a:endParaRPr lang="en-US" altLang="zh-TW" dirty="0" smtClean="0"/>
          </a:p>
          <a:p>
            <a:pPr fontAlgn="auto">
              <a:spcAft>
                <a:spcPts val="0"/>
              </a:spcAft>
              <a:buFont typeface="Arial" pitchFamily="34" charset="0"/>
              <a:buChar char="•"/>
              <a:defRPr/>
            </a:pPr>
            <a:r>
              <a:rPr lang="en-US" altLang="zh-TW" dirty="0" smtClean="0"/>
              <a:t>Development and adoption of new automated trading technique</a:t>
            </a:r>
          </a:p>
          <a:p>
            <a:pPr lvl="1" fontAlgn="auto">
              <a:spcAft>
                <a:spcPts val="0"/>
              </a:spcAft>
              <a:buFont typeface="Arial" pitchFamily="34" charset="0"/>
              <a:buChar char="–"/>
              <a:defRPr/>
            </a:pPr>
            <a:r>
              <a:rPr lang="en-US" altLang="zh-TW" dirty="0" smtClean="0"/>
              <a:t>Algorithmic Trading/High Frequency Trading</a:t>
            </a:r>
          </a:p>
          <a:p>
            <a:pPr fontAlgn="auto">
              <a:spcAft>
                <a:spcPts val="0"/>
              </a:spcAft>
              <a:buFont typeface="Arial" pitchFamily="34" charset="0"/>
              <a:buChar char="•"/>
              <a:defRPr/>
            </a:pPr>
            <a:r>
              <a:rPr lang="en-US" altLang="zh-TW" dirty="0" smtClean="0"/>
              <a:t>Industrial facilities accelerate the trend</a:t>
            </a:r>
          </a:p>
          <a:p>
            <a:pPr lvl="1" fontAlgn="auto">
              <a:spcAft>
                <a:spcPts val="0"/>
              </a:spcAft>
              <a:buFont typeface="Arial" pitchFamily="34" charset="0"/>
              <a:buChar char="–"/>
              <a:defRPr/>
            </a:pPr>
            <a:r>
              <a:rPr lang="en-US" altLang="zh-TW" dirty="0" smtClean="0"/>
              <a:t>Low latency trading system</a:t>
            </a:r>
          </a:p>
          <a:p>
            <a:pPr lvl="1" fontAlgn="auto">
              <a:spcAft>
                <a:spcPts val="0"/>
              </a:spcAft>
              <a:buFont typeface="Arial" pitchFamily="34" charset="0"/>
              <a:buChar char="–"/>
              <a:defRPr/>
            </a:pPr>
            <a:r>
              <a:rPr lang="en-US" altLang="zh-TW" dirty="0" smtClean="0"/>
              <a:t>IT services such as DMA, Co-location and direct market data</a:t>
            </a:r>
          </a:p>
          <a:p>
            <a:pPr fontAlgn="auto">
              <a:spcAft>
                <a:spcPts val="0"/>
              </a:spcAft>
              <a:buFont typeface="Arial" pitchFamily="34" charset="0"/>
              <a:buChar char="•"/>
              <a:defRPr/>
            </a:pPr>
            <a:endParaRPr lang="en-US" dirty="0">
              <a:latin typeface="Microsoft JhengHei" pitchFamily="34" charset="-120"/>
              <a:ea typeface="Microsoft JhengHei" pitchFamily="34" charset="-12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14">
  <a:themeElements>
    <a:clrScheme name="PresPro 1">
      <a:dk1>
        <a:sysClr val="windowText" lastClr="000000"/>
      </a:dk1>
      <a:lt1>
        <a:sysClr val="window" lastClr="FFFFFF"/>
      </a:lt1>
      <a:dk2>
        <a:srgbClr val="575F6D"/>
      </a:dk2>
      <a:lt2>
        <a:srgbClr val="FFF39D"/>
      </a:lt2>
      <a:accent1>
        <a:srgbClr val="7030A0"/>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BAEB92F-B35A-4BD8-A5A6-3467DA456C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383</TotalTime>
  <Words>1431</Words>
  <Application>Microsoft Office PowerPoint</Application>
  <PresentationFormat>如螢幕大小 (4:3)</PresentationFormat>
  <Paragraphs>316</Paragraphs>
  <Slides>40</Slides>
  <Notes>5</Notes>
  <HiddenSlides>0</HiddenSlides>
  <MMClips>0</MMClips>
  <ScaleCrop>false</ScaleCrop>
  <HeadingPairs>
    <vt:vector size="8" baseType="variant">
      <vt:variant>
        <vt:lpstr>使用字型</vt:lpstr>
      </vt:variant>
      <vt:variant>
        <vt:i4>6</vt:i4>
      </vt:variant>
      <vt:variant>
        <vt:lpstr>佈景主題</vt:lpstr>
      </vt:variant>
      <vt:variant>
        <vt:i4>1</vt:i4>
      </vt:variant>
      <vt:variant>
        <vt:lpstr>內嵌 OLE 伺服程式</vt:lpstr>
      </vt:variant>
      <vt:variant>
        <vt:i4>1</vt:i4>
      </vt:variant>
      <vt:variant>
        <vt:lpstr>投影片標題</vt:lpstr>
      </vt:variant>
      <vt:variant>
        <vt:i4>40</vt:i4>
      </vt:variant>
    </vt:vector>
  </HeadingPairs>
  <TitlesOfParts>
    <vt:vector size="48" baseType="lpstr">
      <vt:lpstr>Calibri</vt:lpstr>
      <vt:lpstr>Arial</vt:lpstr>
      <vt:lpstr>新細明體</vt:lpstr>
      <vt:lpstr>Microsoft JhengHei</vt:lpstr>
      <vt:lpstr>Arial Unicode MS</vt:lpstr>
      <vt:lpstr>Times New Roman</vt:lpstr>
      <vt:lpstr>Presentation14</vt:lpstr>
      <vt:lpstr>圖表</vt:lpstr>
      <vt:lpstr>ALGO TRADE  when rocket scientists found  second lives on Wall Street </vt:lpstr>
      <vt:lpstr>PREAMBLE</vt:lpstr>
      <vt:lpstr>A Brave New World</vt:lpstr>
      <vt:lpstr>投影片 4</vt:lpstr>
      <vt:lpstr>At the crossroad of two industries</vt:lpstr>
      <vt:lpstr>A Brave New World</vt:lpstr>
      <vt:lpstr>US Market today, with explosive traffic</vt:lpstr>
      <vt:lpstr>OPRA growth chart</vt:lpstr>
      <vt:lpstr>Key Evolving Driver</vt:lpstr>
      <vt:lpstr>What is…, Searching for clues</vt:lpstr>
      <vt:lpstr>Defining Algo</vt:lpstr>
      <vt:lpstr>Defining HFT</vt:lpstr>
      <vt:lpstr>Program Trading</vt:lpstr>
      <vt:lpstr>投影片 14</vt:lpstr>
      <vt:lpstr>Algo In Use</vt:lpstr>
      <vt:lpstr>Observation from order behavior</vt:lpstr>
      <vt:lpstr>Continuous Growth of Messages</vt:lpstr>
      <vt:lpstr>Smaller Trade Size</vt:lpstr>
      <vt:lpstr>High Order-to-Trade Ratio</vt:lpstr>
      <vt:lpstr>Impact to market?  Still controversial</vt:lpstr>
      <vt:lpstr>The Flash Crash</vt:lpstr>
      <vt:lpstr>A Brave New World</vt:lpstr>
      <vt:lpstr>Facilitating at the Exchanges</vt:lpstr>
      <vt:lpstr>Latency Competition</vt:lpstr>
      <vt:lpstr>DMA</vt:lpstr>
      <vt:lpstr>Co-Location</vt:lpstr>
      <vt:lpstr>Facilities of Intermediaries</vt:lpstr>
      <vt:lpstr>Any other that reduces latency</vt:lpstr>
      <vt:lpstr>Cautious Responses from Regulators</vt:lpstr>
      <vt:lpstr>Self-Protection at Exchanges</vt:lpstr>
      <vt:lpstr>A Brave New World</vt:lpstr>
      <vt:lpstr>Taiwan Market Practices</vt:lpstr>
      <vt:lpstr>Taiwan Investor Distribution</vt:lpstr>
      <vt:lpstr>Taifex Message Traffic </vt:lpstr>
      <vt:lpstr>Taifex Order-to-Trade Ratio</vt:lpstr>
      <vt:lpstr>Taifex 2011 Updates</vt:lpstr>
      <vt:lpstr>Potential Facilitating Actions</vt:lpstr>
      <vt:lpstr>Risk Control Measurement Needed</vt:lpstr>
      <vt:lpstr>The Way Forward</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xabst 二進位波</dc:title>
  <dc:creator/>
  <cp:keywords/>
  <dc:description>來自 presentationpro.com 的 2010 抽象藝術 PowerPoint 範本</dc:description>
  <cp:lastModifiedBy>nkhuang</cp:lastModifiedBy>
  <cp:revision>26</cp:revision>
  <dcterms:modified xsi:type="dcterms:W3CDTF">2012-05-22T10:52:49Z</dcterms:modified>
  <cp:category>2010 抽象曲線</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TC018813609991</vt:lpwstr>
  </property>
</Properties>
</file>